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69" r:id="rId3"/>
    <p:sldId id="263" r:id="rId4"/>
    <p:sldId id="264" r:id="rId5"/>
    <p:sldId id="259" r:id="rId6"/>
    <p:sldId id="267" r:id="rId7"/>
    <p:sldId id="257" r:id="rId8"/>
    <p:sldId id="275" r:id="rId9"/>
    <p:sldId id="268" r:id="rId10"/>
    <p:sldId id="260" r:id="rId11"/>
    <p:sldId id="277" r:id="rId1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6" d="100"/>
          <a:sy n="66" d="100"/>
        </p:scale>
        <p:origin x="-678" y="-11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7BA788-C0D7-4929-8602-83A13EA4A77D}" type="datetimeFigureOut">
              <a:rPr lang="fr-FR" smtClean="0"/>
              <a:pPr/>
              <a:t>23/09/2020</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0E1334-7908-4C0F-9BC5-0BAB4F2F3C08}" type="slidenum">
              <a:rPr lang="fr-FR" smtClean="0"/>
              <a:pPr/>
              <a:t>‹N°›</a:t>
            </a:fld>
            <a:endParaRPr lang="fr-FR"/>
          </a:p>
        </p:txBody>
      </p:sp>
    </p:spTree>
    <p:extLst>
      <p:ext uri="{BB962C8B-B14F-4D97-AF65-F5344CB8AC3E}">
        <p14:creationId xmlns:p14="http://schemas.microsoft.com/office/powerpoint/2010/main" xmlns="" val="3731637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education.gouv.fr/bo/2007/14/MENE0700821C.htm" TargetMode="External"/><Relationship Id="rId2" Type="http://schemas.openxmlformats.org/officeDocument/2006/relationships/slide" Target="../slides/slide6.xml"/><Relationship Id="rId1" Type="http://schemas.openxmlformats.org/officeDocument/2006/relationships/notesMaster" Target="../notesMasters/notesMaster1.xml"/><Relationship Id="rId5" Type="http://schemas.openxmlformats.org/officeDocument/2006/relationships/hyperlink" Target="https://www.education.gouv.fr/pid25535/bulletin_officiel.html?cid_bo=85723" TargetMode="External"/><Relationship Id="rId4" Type="http://schemas.openxmlformats.org/officeDocument/2006/relationships/hyperlink" Target="http://www.education.gouv.fr/pid25535/bulletin_officiel.html?cid_bo=58234"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1977 : une circulaire donne naissance à l'éducation à l'environnement en France</a:t>
            </a:r>
          </a:p>
          <a:p>
            <a:r>
              <a:rPr lang="fr-FR" dirty="0" smtClean="0"/>
              <a:t>2004 : elle devient l'éducation à l'environnement et au développement durable</a:t>
            </a:r>
          </a:p>
          <a:p>
            <a:r>
              <a:rPr lang="fr-FR" dirty="0" smtClean="0"/>
              <a:t>2007 : lancement de la deuxième phase de généralisation de "l'éducation au développement durable"</a:t>
            </a:r>
          </a:p>
          <a:p>
            <a:r>
              <a:rPr lang="fr-FR" dirty="0" smtClean="0"/>
              <a:t>2011 : lancement de la troisième phase de généralisation</a:t>
            </a:r>
          </a:p>
          <a:p>
            <a:r>
              <a:rPr lang="fr-FR" dirty="0" smtClean="0"/>
              <a:t>2013 : la loi de refondation de l'École fait entrer cette éducation transversale dans le code de l'éducation</a:t>
            </a:r>
          </a:p>
          <a:p>
            <a:r>
              <a:rPr lang="fr-FR" dirty="0" smtClean="0"/>
              <a:t>2013 : lancement de la labellisation "E3D" des écoles et des établissements scolaires en démarche globale de développement durable</a:t>
            </a:r>
          </a:p>
          <a:p>
            <a:r>
              <a:rPr lang="fr-FR" dirty="0" smtClean="0"/>
              <a:t>En 2015, à l'occasion de l'accueil de la COP 21, le ministère de l'Éducation nationale, de l'Enseignement supérieur et de la Recherche s'est mobilisé et est entré dans une nouvelle phase de généralisation de l'éducation au développement durable.</a:t>
            </a:r>
          </a:p>
          <a:p>
            <a:r>
              <a:rPr lang="fr-FR" dirty="0" smtClean="0"/>
              <a:t>L'éducation est un volet essentiel de la stratégie nationale de transition écologique pour un développement durable. L'EDD fait partie intégrante de la formation initiale des élèves, dans l'ensemble des écoles et des établissements scolaires.</a:t>
            </a:r>
          </a:p>
          <a:p>
            <a:r>
              <a:rPr lang="fr-FR" dirty="0" smtClean="0"/>
              <a:t>La politique de généralisation de l'éducation au développement durable est définie dans les circulaires de </a:t>
            </a:r>
            <a:r>
              <a:rPr lang="fr-FR" dirty="0" smtClean="0">
                <a:hlinkClick r:id="rId3"/>
              </a:rPr>
              <a:t>2004</a:t>
            </a:r>
            <a:r>
              <a:rPr lang="fr-FR" dirty="0" smtClean="0"/>
              <a:t>, </a:t>
            </a:r>
            <a:r>
              <a:rPr lang="fr-FR" dirty="0" smtClean="0">
                <a:hlinkClick r:id="rId3"/>
              </a:rPr>
              <a:t>2007</a:t>
            </a:r>
            <a:r>
              <a:rPr lang="fr-FR" dirty="0" smtClean="0"/>
              <a:t>, </a:t>
            </a:r>
            <a:r>
              <a:rPr lang="fr-FR" dirty="0" smtClean="0">
                <a:hlinkClick r:id="rId4"/>
              </a:rPr>
              <a:t>2011</a:t>
            </a:r>
            <a:r>
              <a:rPr lang="fr-FR" dirty="0" smtClean="0"/>
              <a:t> et </a:t>
            </a:r>
            <a:r>
              <a:rPr lang="fr-FR" dirty="0" smtClean="0">
                <a:hlinkClick r:id="rId5" tooltip="circulaire 2015"/>
              </a:rPr>
              <a:t>2015</a:t>
            </a:r>
            <a:r>
              <a:rPr lang="fr-FR" dirty="0" smtClean="0"/>
              <a:t>, qui établissent l'intégration des thèmes, des enjeux et des principes du développement durable dans les programmes d'enseignement, dans les formations des enseignants et des personnels d'encadrement, dans les démarches globales de développement durable des écoles et des établissements, dans la production de ressources pédagogiques, le tout étant soutenu par le partenariat, aux échelles locale, académique, nationale, européenne et internationale.</a:t>
            </a:r>
            <a:endParaRPr lang="fr-FR" dirty="0"/>
          </a:p>
        </p:txBody>
      </p:sp>
      <p:sp>
        <p:nvSpPr>
          <p:cNvPr id="4" name="Espace réservé du numéro de diapositive 3"/>
          <p:cNvSpPr>
            <a:spLocks noGrp="1"/>
          </p:cNvSpPr>
          <p:nvPr>
            <p:ph type="sldNum" sz="quarter" idx="10"/>
          </p:nvPr>
        </p:nvSpPr>
        <p:spPr/>
        <p:txBody>
          <a:bodyPr/>
          <a:lstStyle/>
          <a:p>
            <a:fld id="{93B3EBAD-0B53-4E91-9DC3-FB7A38A7D15A}" type="slidenum">
              <a:rPr lang="fr-FR" smtClean="0"/>
              <a:pPr/>
              <a:t>6</a:t>
            </a:fld>
            <a:endParaRPr lang="fr-FR" dirty="0"/>
          </a:p>
        </p:txBody>
      </p:sp>
    </p:spTree>
    <p:extLst>
      <p:ext uri="{BB962C8B-B14F-4D97-AF65-F5344CB8AC3E}">
        <p14:creationId xmlns:p14="http://schemas.microsoft.com/office/powerpoint/2010/main" xmlns="" val="41955363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fr-FR"/>
          </a:p>
        </p:txBody>
      </p:sp>
      <p:sp>
        <p:nvSpPr>
          <p:cNvPr id="4" name="Espace réservé de la date 3"/>
          <p:cNvSpPr>
            <a:spLocks noGrp="1"/>
          </p:cNvSpPr>
          <p:nvPr>
            <p:ph type="dt" sz="half" idx="10"/>
          </p:nvPr>
        </p:nvSpPr>
        <p:spPr/>
        <p:txBody>
          <a:bodyPr/>
          <a:lstStyle/>
          <a:p>
            <a:fld id="{54F0DF02-0784-4907-ABBB-B5F365D667F3}" type="datetimeFigureOut">
              <a:rPr lang="fr-FR" smtClean="0"/>
              <a:pPr/>
              <a:t>23/09/2020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24EDCF7-02BF-4CAD-8C4B-43017672ED14}" type="slidenum">
              <a:rPr lang="fr-FR" smtClean="0"/>
              <a:pPr/>
              <a:t>‹N°›</a:t>
            </a:fld>
            <a:endParaRPr lang="fr-FR"/>
          </a:p>
        </p:txBody>
      </p:sp>
    </p:spTree>
    <p:extLst>
      <p:ext uri="{BB962C8B-B14F-4D97-AF65-F5344CB8AC3E}">
        <p14:creationId xmlns:p14="http://schemas.microsoft.com/office/powerpoint/2010/main" xmlns="" val="16566497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4F0DF02-0784-4907-ABBB-B5F365D667F3}" type="datetimeFigureOut">
              <a:rPr lang="fr-FR" smtClean="0"/>
              <a:pPr/>
              <a:t>23/09/2020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24EDCF7-02BF-4CAD-8C4B-43017672ED14}" type="slidenum">
              <a:rPr lang="fr-FR" smtClean="0"/>
              <a:pPr/>
              <a:t>‹N°›</a:t>
            </a:fld>
            <a:endParaRPr lang="fr-FR"/>
          </a:p>
        </p:txBody>
      </p:sp>
    </p:spTree>
    <p:extLst>
      <p:ext uri="{BB962C8B-B14F-4D97-AF65-F5344CB8AC3E}">
        <p14:creationId xmlns:p14="http://schemas.microsoft.com/office/powerpoint/2010/main" xmlns="" val="38269529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4F0DF02-0784-4907-ABBB-B5F365D667F3}" type="datetimeFigureOut">
              <a:rPr lang="fr-FR" smtClean="0"/>
              <a:pPr/>
              <a:t>23/09/2020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24EDCF7-02BF-4CAD-8C4B-43017672ED14}" type="slidenum">
              <a:rPr lang="fr-FR" smtClean="0"/>
              <a:pPr/>
              <a:t>‹N°›</a:t>
            </a:fld>
            <a:endParaRPr lang="fr-FR"/>
          </a:p>
        </p:txBody>
      </p:sp>
    </p:spTree>
    <p:extLst>
      <p:ext uri="{BB962C8B-B14F-4D97-AF65-F5344CB8AC3E}">
        <p14:creationId xmlns:p14="http://schemas.microsoft.com/office/powerpoint/2010/main" xmlns="" val="2080042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4F0DF02-0784-4907-ABBB-B5F365D667F3}" type="datetimeFigureOut">
              <a:rPr lang="fr-FR" smtClean="0"/>
              <a:pPr/>
              <a:t>23/09/2020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24EDCF7-02BF-4CAD-8C4B-43017672ED14}" type="slidenum">
              <a:rPr lang="fr-FR" smtClean="0"/>
              <a:pPr/>
              <a:t>‹N°›</a:t>
            </a:fld>
            <a:endParaRPr lang="fr-FR"/>
          </a:p>
        </p:txBody>
      </p:sp>
    </p:spTree>
    <p:extLst>
      <p:ext uri="{BB962C8B-B14F-4D97-AF65-F5344CB8AC3E}">
        <p14:creationId xmlns:p14="http://schemas.microsoft.com/office/powerpoint/2010/main" xmlns="" val="20178245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Espace réservé de la date 3"/>
          <p:cNvSpPr>
            <a:spLocks noGrp="1"/>
          </p:cNvSpPr>
          <p:nvPr>
            <p:ph type="dt" sz="half" idx="10"/>
          </p:nvPr>
        </p:nvSpPr>
        <p:spPr/>
        <p:txBody>
          <a:bodyPr/>
          <a:lstStyle/>
          <a:p>
            <a:fld id="{54F0DF02-0784-4907-ABBB-B5F365D667F3}" type="datetimeFigureOut">
              <a:rPr lang="fr-FR" smtClean="0"/>
              <a:pPr/>
              <a:t>23/09/2020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24EDCF7-02BF-4CAD-8C4B-43017672ED14}" type="slidenum">
              <a:rPr lang="fr-FR" smtClean="0"/>
              <a:pPr/>
              <a:t>‹N°›</a:t>
            </a:fld>
            <a:endParaRPr lang="fr-FR"/>
          </a:p>
        </p:txBody>
      </p:sp>
    </p:spTree>
    <p:extLst>
      <p:ext uri="{BB962C8B-B14F-4D97-AF65-F5344CB8AC3E}">
        <p14:creationId xmlns:p14="http://schemas.microsoft.com/office/powerpoint/2010/main" xmlns="" val="11169475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54F0DF02-0784-4907-ABBB-B5F365D667F3}" type="datetimeFigureOut">
              <a:rPr lang="fr-FR" smtClean="0"/>
              <a:pPr/>
              <a:t>23/09/2020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24EDCF7-02BF-4CAD-8C4B-43017672ED14}" type="slidenum">
              <a:rPr lang="fr-FR" smtClean="0"/>
              <a:pPr/>
              <a:t>‹N°›</a:t>
            </a:fld>
            <a:endParaRPr lang="fr-FR"/>
          </a:p>
        </p:txBody>
      </p:sp>
    </p:spTree>
    <p:extLst>
      <p:ext uri="{BB962C8B-B14F-4D97-AF65-F5344CB8AC3E}">
        <p14:creationId xmlns:p14="http://schemas.microsoft.com/office/powerpoint/2010/main" xmlns="" val="3583789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54F0DF02-0784-4907-ABBB-B5F365D667F3}" type="datetimeFigureOut">
              <a:rPr lang="fr-FR" smtClean="0"/>
              <a:pPr/>
              <a:t>23/09/2020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324EDCF7-02BF-4CAD-8C4B-43017672ED14}" type="slidenum">
              <a:rPr lang="fr-FR" smtClean="0"/>
              <a:pPr/>
              <a:t>‹N°›</a:t>
            </a:fld>
            <a:endParaRPr lang="fr-FR"/>
          </a:p>
        </p:txBody>
      </p:sp>
    </p:spTree>
    <p:extLst>
      <p:ext uri="{BB962C8B-B14F-4D97-AF65-F5344CB8AC3E}">
        <p14:creationId xmlns:p14="http://schemas.microsoft.com/office/powerpoint/2010/main" xmlns="" val="17875801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54F0DF02-0784-4907-ABBB-B5F365D667F3}" type="datetimeFigureOut">
              <a:rPr lang="fr-FR" smtClean="0"/>
              <a:pPr/>
              <a:t>23/09/2020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324EDCF7-02BF-4CAD-8C4B-43017672ED14}" type="slidenum">
              <a:rPr lang="fr-FR" smtClean="0"/>
              <a:pPr/>
              <a:t>‹N°›</a:t>
            </a:fld>
            <a:endParaRPr lang="fr-FR"/>
          </a:p>
        </p:txBody>
      </p:sp>
    </p:spTree>
    <p:extLst>
      <p:ext uri="{BB962C8B-B14F-4D97-AF65-F5344CB8AC3E}">
        <p14:creationId xmlns:p14="http://schemas.microsoft.com/office/powerpoint/2010/main" xmlns="" val="25665906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4F0DF02-0784-4907-ABBB-B5F365D667F3}" type="datetimeFigureOut">
              <a:rPr lang="fr-FR" smtClean="0"/>
              <a:pPr/>
              <a:t>23/09/2020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324EDCF7-02BF-4CAD-8C4B-43017672ED14}" type="slidenum">
              <a:rPr lang="fr-FR" smtClean="0"/>
              <a:pPr/>
              <a:t>‹N°›</a:t>
            </a:fld>
            <a:endParaRPr lang="fr-FR"/>
          </a:p>
        </p:txBody>
      </p:sp>
    </p:spTree>
    <p:extLst>
      <p:ext uri="{BB962C8B-B14F-4D97-AF65-F5344CB8AC3E}">
        <p14:creationId xmlns:p14="http://schemas.microsoft.com/office/powerpoint/2010/main" xmlns="" val="4264123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54F0DF02-0784-4907-ABBB-B5F365D667F3}" type="datetimeFigureOut">
              <a:rPr lang="fr-FR" smtClean="0"/>
              <a:pPr/>
              <a:t>23/09/2020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24EDCF7-02BF-4CAD-8C4B-43017672ED14}" type="slidenum">
              <a:rPr lang="fr-FR" smtClean="0"/>
              <a:pPr/>
              <a:t>‹N°›</a:t>
            </a:fld>
            <a:endParaRPr lang="fr-FR"/>
          </a:p>
        </p:txBody>
      </p:sp>
    </p:spTree>
    <p:extLst>
      <p:ext uri="{BB962C8B-B14F-4D97-AF65-F5344CB8AC3E}">
        <p14:creationId xmlns:p14="http://schemas.microsoft.com/office/powerpoint/2010/main" xmlns="" val="1387353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54F0DF02-0784-4907-ABBB-B5F365D667F3}" type="datetimeFigureOut">
              <a:rPr lang="fr-FR" smtClean="0"/>
              <a:pPr/>
              <a:t>23/09/2020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24EDCF7-02BF-4CAD-8C4B-43017672ED14}" type="slidenum">
              <a:rPr lang="fr-FR" smtClean="0"/>
              <a:pPr/>
              <a:t>‹N°›</a:t>
            </a:fld>
            <a:endParaRPr lang="fr-FR"/>
          </a:p>
        </p:txBody>
      </p:sp>
    </p:spTree>
    <p:extLst>
      <p:ext uri="{BB962C8B-B14F-4D97-AF65-F5344CB8AC3E}">
        <p14:creationId xmlns:p14="http://schemas.microsoft.com/office/powerpoint/2010/main" xmlns="" val="3033186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F0DF02-0784-4907-ABBB-B5F365D667F3}" type="datetimeFigureOut">
              <a:rPr lang="fr-FR" smtClean="0"/>
              <a:pPr/>
              <a:t>23/09/2020</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4EDCF7-02BF-4CAD-8C4B-43017672ED14}" type="slidenum">
              <a:rPr lang="fr-FR" smtClean="0"/>
              <a:pPr/>
              <a:t>‹N°›</a:t>
            </a:fld>
            <a:endParaRPr lang="fr-FR"/>
          </a:p>
        </p:txBody>
      </p:sp>
    </p:spTree>
    <p:extLst>
      <p:ext uri="{BB962C8B-B14F-4D97-AF65-F5344CB8AC3E}">
        <p14:creationId xmlns:p14="http://schemas.microsoft.com/office/powerpoint/2010/main" xmlns="" val="523681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486928" y="4130438"/>
            <a:ext cx="10308610" cy="1817639"/>
          </a:xfrm>
        </p:spPr>
        <p:txBody>
          <a:bodyPr>
            <a:normAutofit fontScale="90000"/>
          </a:bodyPr>
          <a:lstStyle/>
          <a:p>
            <a:r>
              <a:rPr lang="fr-FR" b="1" dirty="0" smtClean="0"/>
              <a:t>EDD : Plan éducatif et pédagogique </a:t>
            </a:r>
            <a:br>
              <a:rPr lang="fr-FR" b="1" dirty="0" smtClean="0"/>
            </a:br>
            <a:r>
              <a:rPr lang="fr-FR" b="1" dirty="0" smtClean="0"/>
              <a:t>L’eau : une ressource précieuse</a:t>
            </a:r>
            <a:br>
              <a:rPr lang="fr-FR" b="1" dirty="0" smtClean="0"/>
            </a:br>
            <a:r>
              <a:rPr lang="fr-FR" sz="2700" b="1" dirty="0" smtClean="0"/>
              <a:t>par Laurence COMTE IA -IPR de SVT</a:t>
            </a:r>
            <a:br>
              <a:rPr lang="fr-FR" sz="2700" b="1" dirty="0" smtClean="0"/>
            </a:br>
            <a:r>
              <a:rPr lang="fr-FR" sz="2700" b="1" dirty="0" smtClean="0"/>
              <a:t>Coordonnatrice académique pour l’ EDD</a:t>
            </a:r>
            <a:br>
              <a:rPr lang="fr-FR" sz="2700" b="1" dirty="0" smtClean="0"/>
            </a:br>
            <a:endParaRPr lang="fr-FR" sz="2700" b="1" dirty="0"/>
          </a:p>
        </p:txBody>
      </p:sp>
      <p:pic>
        <p:nvPicPr>
          <p:cNvPr id="4" name="Imag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179030" y="0"/>
            <a:ext cx="3616508" cy="3118513"/>
          </a:xfrm>
          <a:prstGeom prst="rect">
            <a:avLst/>
          </a:prstGeom>
        </p:spPr>
      </p:pic>
      <p:pic>
        <p:nvPicPr>
          <p:cNvPr id="3" name="Imag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32449" y="196044"/>
            <a:ext cx="6631168" cy="3428432"/>
          </a:xfrm>
          <a:prstGeom prst="rect">
            <a:avLst/>
          </a:prstGeom>
        </p:spPr>
      </p:pic>
    </p:spTree>
    <p:extLst>
      <p:ext uri="{BB962C8B-B14F-4D97-AF65-F5344CB8AC3E}">
        <p14:creationId xmlns:p14="http://schemas.microsoft.com/office/powerpoint/2010/main" xmlns="" val="22627774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83358" y="163772"/>
            <a:ext cx="7609764" cy="1023583"/>
          </a:xfrm>
        </p:spPr>
        <p:txBody>
          <a:bodyPr>
            <a:normAutofit/>
          </a:bodyPr>
          <a:lstStyle/>
          <a:p>
            <a:r>
              <a:rPr lang="fr-FR" dirty="0" smtClean="0"/>
              <a:t>Axes envisagés second degré</a:t>
            </a:r>
            <a:endParaRPr lang="fr-FR" dirty="0"/>
          </a:p>
        </p:txBody>
      </p:sp>
      <p:sp>
        <p:nvSpPr>
          <p:cNvPr id="3" name="Espace réservé du contenu 2"/>
          <p:cNvSpPr>
            <a:spLocks noGrp="1"/>
          </p:cNvSpPr>
          <p:nvPr>
            <p:ph idx="1"/>
          </p:nvPr>
        </p:nvSpPr>
        <p:spPr>
          <a:xfrm>
            <a:off x="640307" y="1627495"/>
            <a:ext cx="5235054" cy="3279727"/>
          </a:xfrm>
          <a:ln>
            <a:solidFill>
              <a:schemeClr val="accent1">
                <a:lumMod val="75000"/>
              </a:schemeClr>
            </a:solidFill>
          </a:ln>
        </p:spPr>
        <p:txBody>
          <a:bodyPr>
            <a:normAutofit fontScale="92500" lnSpcReduction="10000"/>
          </a:bodyPr>
          <a:lstStyle/>
          <a:p>
            <a:pPr marL="0" indent="0">
              <a:buNone/>
            </a:pPr>
            <a:r>
              <a:rPr lang="fr-FR" dirty="0" smtClean="0">
                <a:solidFill>
                  <a:schemeClr val="accent1">
                    <a:lumMod val="75000"/>
                  </a:schemeClr>
                </a:solidFill>
              </a:rPr>
              <a:t>Focus sur l’eau dans différentes  disciplines</a:t>
            </a:r>
          </a:p>
          <a:p>
            <a:pPr marL="0" indent="0">
              <a:buNone/>
            </a:pPr>
            <a:r>
              <a:rPr lang="fr-FR" dirty="0" smtClean="0">
                <a:solidFill>
                  <a:schemeClr val="accent1">
                    <a:lumMod val="75000"/>
                  </a:schemeClr>
                </a:solidFill>
              </a:rPr>
              <a:t>Activités, projets, EPI…</a:t>
            </a:r>
          </a:p>
          <a:p>
            <a:pPr lvl="2"/>
            <a:r>
              <a:rPr lang="fr-FR" dirty="0" smtClean="0">
                <a:solidFill>
                  <a:schemeClr val="accent1">
                    <a:lumMod val="75000"/>
                  </a:schemeClr>
                </a:solidFill>
              </a:rPr>
              <a:t>Nature  et propriétés de l’eau (PC)</a:t>
            </a:r>
            <a:endParaRPr lang="fr-FR" dirty="0">
              <a:solidFill>
                <a:schemeClr val="accent1">
                  <a:lumMod val="75000"/>
                </a:schemeClr>
              </a:solidFill>
            </a:endParaRPr>
          </a:p>
          <a:p>
            <a:pPr lvl="2"/>
            <a:r>
              <a:rPr lang="fr-FR" dirty="0" smtClean="0">
                <a:solidFill>
                  <a:schemeClr val="accent1">
                    <a:lumMod val="75000"/>
                  </a:schemeClr>
                </a:solidFill>
              </a:rPr>
              <a:t>Exploitation et choix de gestion de la ressource eau, lien avec les écosystèmes : SVT</a:t>
            </a:r>
            <a:endParaRPr lang="fr-FR" dirty="0">
              <a:solidFill>
                <a:schemeClr val="accent1">
                  <a:lumMod val="75000"/>
                </a:schemeClr>
              </a:solidFill>
            </a:endParaRPr>
          </a:p>
          <a:p>
            <a:pPr lvl="2"/>
            <a:r>
              <a:rPr lang="fr-FR" dirty="0" smtClean="0">
                <a:solidFill>
                  <a:schemeClr val="accent1">
                    <a:lumMod val="75000"/>
                  </a:schemeClr>
                </a:solidFill>
              </a:rPr>
              <a:t>L’eau une ressource sous pression : HG</a:t>
            </a:r>
            <a:endParaRPr lang="fr-FR" dirty="0">
              <a:solidFill>
                <a:schemeClr val="accent1">
                  <a:lumMod val="75000"/>
                </a:schemeClr>
              </a:solidFill>
            </a:endParaRPr>
          </a:p>
          <a:p>
            <a:pPr lvl="2"/>
            <a:r>
              <a:rPr lang="fr-FR" dirty="0" smtClean="0">
                <a:solidFill>
                  <a:schemeClr val="accent1">
                    <a:lumMod val="75000"/>
                  </a:schemeClr>
                </a:solidFill>
              </a:rPr>
              <a:t>Exploitation de </a:t>
            </a:r>
            <a:r>
              <a:rPr lang="fr-FR" dirty="0">
                <a:solidFill>
                  <a:schemeClr val="accent1">
                    <a:lumMod val="75000"/>
                  </a:schemeClr>
                </a:solidFill>
              </a:rPr>
              <a:t>textes </a:t>
            </a:r>
            <a:r>
              <a:rPr lang="fr-FR" dirty="0" smtClean="0">
                <a:solidFill>
                  <a:schemeClr val="accent1">
                    <a:lumMod val="75000"/>
                  </a:schemeClr>
                </a:solidFill>
              </a:rPr>
              <a:t>documentaires : français</a:t>
            </a:r>
          </a:p>
          <a:p>
            <a:pPr marL="914400" lvl="2" indent="0">
              <a:buNone/>
            </a:pPr>
            <a:endParaRPr lang="fr-FR" dirty="0" smtClean="0">
              <a:solidFill>
                <a:schemeClr val="accent1">
                  <a:lumMod val="75000"/>
                </a:schemeClr>
              </a:solidFill>
            </a:endParaRPr>
          </a:p>
          <a:p>
            <a:pPr marL="457200" lvl="1" indent="0">
              <a:buNone/>
            </a:pPr>
            <a:endParaRPr lang="fr-FR" dirty="0"/>
          </a:p>
          <a:p>
            <a:pPr lvl="1"/>
            <a:endParaRPr lang="fr-FR" dirty="0" smtClean="0"/>
          </a:p>
          <a:p>
            <a:pPr marL="457200" lvl="1" indent="0">
              <a:buNone/>
            </a:pPr>
            <a:endParaRPr lang="fr-FR" dirty="0" smtClean="0"/>
          </a:p>
          <a:p>
            <a:pPr lvl="1"/>
            <a:endParaRPr lang="fr-FR" dirty="0"/>
          </a:p>
        </p:txBody>
      </p:sp>
      <p:sp>
        <p:nvSpPr>
          <p:cNvPr id="5" name="Espace réservé du contenu 2"/>
          <p:cNvSpPr txBox="1">
            <a:spLocks/>
          </p:cNvSpPr>
          <p:nvPr/>
        </p:nvSpPr>
        <p:spPr>
          <a:xfrm rot="9013218" flipV="1">
            <a:off x="6354170" y="3009329"/>
            <a:ext cx="5235054" cy="2395184"/>
          </a:xfrm>
          <a:prstGeom prst="rect">
            <a:avLst/>
          </a:prstGeom>
          <a:ln>
            <a:solidFill>
              <a:srgbClr val="FFC000"/>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dirty="0" smtClean="0">
                <a:solidFill>
                  <a:schemeClr val="accent4">
                    <a:lumMod val="75000"/>
                  </a:schemeClr>
                </a:solidFill>
              </a:rPr>
              <a:t>Une ouverture sur l’orientation</a:t>
            </a:r>
          </a:p>
          <a:p>
            <a:pPr lvl="1"/>
            <a:r>
              <a:rPr lang="fr-FR" dirty="0" smtClean="0">
                <a:solidFill>
                  <a:schemeClr val="accent4">
                    <a:lumMod val="75000"/>
                  </a:schemeClr>
                </a:solidFill>
              </a:rPr>
              <a:t>l’exposition « L’eau, des métiers et des hommes » du Centre d’information sur l’eau</a:t>
            </a:r>
            <a:endParaRPr lang="fr-FR" dirty="0" smtClean="0"/>
          </a:p>
          <a:p>
            <a:pPr lvl="1"/>
            <a:endParaRPr lang="fr-FR" dirty="0"/>
          </a:p>
        </p:txBody>
      </p:sp>
    </p:spTree>
    <p:extLst>
      <p:ext uri="{BB962C8B-B14F-4D97-AF65-F5344CB8AC3E}">
        <p14:creationId xmlns:p14="http://schemas.microsoft.com/office/powerpoint/2010/main" xmlns="" val="36693968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83358" y="163772"/>
            <a:ext cx="11062648" cy="1692324"/>
          </a:xfrm>
        </p:spPr>
        <p:txBody>
          <a:bodyPr>
            <a:normAutofit/>
          </a:bodyPr>
          <a:lstStyle/>
          <a:p>
            <a:r>
              <a:rPr lang="fr-FR" b="1" dirty="0" smtClean="0">
                <a:solidFill>
                  <a:schemeClr val="accent5"/>
                </a:solidFill>
              </a:rPr>
              <a:t>Focus sur l’eau</a:t>
            </a:r>
            <a:r>
              <a:rPr lang="fr-FR" b="1" dirty="0" smtClean="0"/>
              <a:t> </a:t>
            </a:r>
            <a:r>
              <a:rPr lang="fr-FR" b="1" dirty="0" smtClean="0">
                <a:solidFill>
                  <a:srgbClr val="0070C0"/>
                </a:solidFill>
              </a:rPr>
              <a:t>en</a:t>
            </a:r>
            <a:r>
              <a:rPr lang="fr-FR" b="1" dirty="0" smtClean="0"/>
              <a:t> </a:t>
            </a:r>
            <a:r>
              <a:rPr lang="fr-FR" b="1" dirty="0" smtClean="0">
                <a:solidFill>
                  <a:schemeClr val="accent5"/>
                </a:solidFill>
              </a:rPr>
              <a:t>Histoire géographie </a:t>
            </a:r>
            <a:r>
              <a:rPr lang="fr-FR" dirty="0" smtClean="0">
                <a:solidFill>
                  <a:schemeClr val="accent5"/>
                </a:solidFill>
              </a:rPr>
              <a:t/>
            </a:r>
            <a:br>
              <a:rPr lang="fr-FR" dirty="0" smtClean="0">
                <a:solidFill>
                  <a:schemeClr val="accent5"/>
                </a:solidFill>
              </a:rPr>
            </a:br>
            <a:r>
              <a:rPr lang="fr-FR" sz="2700" dirty="0" smtClean="0"/>
              <a:t>par </a:t>
            </a:r>
            <a:r>
              <a:rPr lang="fr-FR" sz="2700" b="1" dirty="0" err="1" smtClean="0"/>
              <a:t>Anli</a:t>
            </a:r>
            <a:r>
              <a:rPr lang="fr-FR" sz="2700" b="1" dirty="0" smtClean="0"/>
              <a:t> BOURA, chargé de mission en histoire -géographie</a:t>
            </a:r>
            <a:r>
              <a:rPr lang="fr-FR" sz="2700" dirty="0" smtClean="0">
                <a:solidFill>
                  <a:schemeClr val="accent5"/>
                </a:solidFill>
              </a:rPr>
              <a:t/>
            </a:r>
            <a:br>
              <a:rPr lang="fr-FR" sz="2700" dirty="0" smtClean="0">
                <a:solidFill>
                  <a:schemeClr val="accent5"/>
                </a:solidFill>
              </a:rPr>
            </a:br>
            <a:endParaRPr lang="fr-FR" sz="2700" dirty="0"/>
          </a:p>
        </p:txBody>
      </p:sp>
      <p:sp>
        <p:nvSpPr>
          <p:cNvPr id="3" name="Espace réservé du contenu 2"/>
          <p:cNvSpPr>
            <a:spLocks noGrp="1"/>
          </p:cNvSpPr>
          <p:nvPr>
            <p:ph idx="1"/>
          </p:nvPr>
        </p:nvSpPr>
        <p:spPr>
          <a:xfrm>
            <a:off x="483358" y="1856096"/>
            <a:ext cx="11417490" cy="5001904"/>
          </a:xfrm>
          <a:ln>
            <a:solidFill>
              <a:schemeClr val="accent1">
                <a:lumMod val="75000"/>
              </a:schemeClr>
            </a:solidFill>
          </a:ln>
        </p:spPr>
        <p:txBody>
          <a:bodyPr>
            <a:normAutofit fontScale="77500" lnSpcReduction="20000"/>
          </a:bodyPr>
          <a:lstStyle/>
          <a:p>
            <a:pPr marL="457200" lvl="1" indent="0">
              <a:buNone/>
            </a:pPr>
            <a:endParaRPr lang="fr-FR" dirty="0"/>
          </a:p>
          <a:p>
            <a:pPr marL="0" indent="0">
              <a:buNone/>
            </a:pPr>
            <a:r>
              <a:rPr lang="fr-FR" dirty="0"/>
              <a:t>Pour notre discipline, la question de l’eau revient à plusieurs reprises, dans presque toutes les classes. Mais elle est abordée de manière plus franche à trois moments :  </a:t>
            </a:r>
          </a:p>
          <a:p>
            <a:pPr lvl="0">
              <a:buFont typeface="Wingdings" panose="05000000000000000000" pitchFamily="2" charset="2"/>
              <a:buChar char="à"/>
            </a:pPr>
            <a:r>
              <a:rPr lang="fr-FR" i="1" dirty="0" smtClean="0"/>
              <a:t>En </a:t>
            </a:r>
            <a:r>
              <a:rPr lang="fr-FR" i="1" dirty="0"/>
              <a:t>cycle 3 [CM1] : Thème 3 : Consommer en France / Question 1 : Satisfaire les besoin en énergie, en eau / </a:t>
            </a:r>
            <a:endParaRPr lang="fr-FR" i="1" dirty="0" smtClean="0"/>
          </a:p>
          <a:p>
            <a:pPr marL="0" lvl="0" indent="0">
              <a:buNone/>
            </a:pPr>
            <a:r>
              <a:rPr lang="fr-FR" i="1" dirty="0" smtClean="0">
                <a:solidFill>
                  <a:srgbClr val="FF0000"/>
                </a:solidFill>
              </a:rPr>
              <a:t>Adaptation </a:t>
            </a:r>
            <a:r>
              <a:rPr lang="fr-FR" i="1" dirty="0">
                <a:solidFill>
                  <a:srgbClr val="FF0000"/>
                </a:solidFill>
              </a:rPr>
              <a:t>préconisée sous forme d’étude de </a:t>
            </a:r>
            <a:r>
              <a:rPr lang="fr-FR" i="1" dirty="0" smtClean="0">
                <a:solidFill>
                  <a:srgbClr val="FF0000"/>
                </a:solidFill>
              </a:rPr>
              <a:t>cas possibles , </a:t>
            </a:r>
            <a:r>
              <a:rPr lang="fr-FR" i="1" dirty="0">
                <a:solidFill>
                  <a:srgbClr val="FF0000"/>
                </a:solidFill>
              </a:rPr>
              <a:t>rubrique </a:t>
            </a:r>
            <a:r>
              <a:rPr lang="fr-FR" i="1" dirty="0" err="1">
                <a:solidFill>
                  <a:srgbClr val="FF0000"/>
                </a:solidFill>
              </a:rPr>
              <a:t>contextuation</a:t>
            </a:r>
            <a:r>
              <a:rPr lang="fr-FR" i="1" dirty="0">
                <a:solidFill>
                  <a:srgbClr val="FF0000"/>
                </a:solidFill>
              </a:rPr>
              <a:t>. </a:t>
            </a:r>
            <a:endParaRPr lang="fr-FR" dirty="0">
              <a:solidFill>
                <a:srgbClr val="FF0000"/>
              </a:solidFill>
            </a:endParaRPr>
          </a:p>
          <a:p>
            <a:endParaRPr lang="fr-FR" dirty="0"/>
          </a:p>
          <a:p>
            <a:pPr marL="0" lvl="0" indent="0">
              <a:buNone/>
            </a:pPr>
            <a:r>
              <a:rPr lang="fr-FR" i="1" dirty="0" smtClean="0">
                <a:sym typeface="Wingdings" panose="05000000000000000000" pitchFamily="2" charset="2"/>
              </a:rPr>
              <a:t> </a:t>
            </a:r>
            <a:r>
              <a:rPr lang="fr-FR" i="1" dirty="0" smtClean="0"/>
              <a:t>Au </a:t>
            </a:r>
            <a:r>
              <a:rPr lang="fr-FR" i="1" dirty="0"/>
              <a:t>collège [5</a:t>
            </a:r>
            <a:r>
              <a:rPr lang="fr-FR" i="1" baseline="30000" dirty="0"/>
              <a:t>ème</a:t>
            </a:r>
            <a:r>
              <a:rPr lang="fr-FR" i="1" dirty="0"/>
              <a:t>] : Thème 2 : Des ressources limitées à gérer et à renouveler / </a:t>
            </a:r>
            <a:endParaRPr lang="fr-FR" i="1" dirty="0" smtClean="0"/>
          </a:p>
          <a:p>
            <a:pPr marL="0" lvl="0" indent="0">
              <a:buNone/>
            </a:pPr>
            <a:r>
              <a:rPr lang="fr-FR" i="1" dirty="0" smtClean="0"/>
              <a:t>Question </a:t>
            </a:r>
            <a:r>
              <a:rPr lang="fr-FR" i="1" dirty="0"/>
              <a:t>1 : L’énergie, l’eau : des ressources à ménager et à mieux utiliser </a:t>
            </a:r>
            <a:r>
              <a:rPr lang="fr-FR" i="1" dirty="0" smtClean="0"/>
              <a:t>/</a:t>
            </a:r>
          </a:p>
          <a:p>
            <a:pPr marL="0" lvl="0" indent="0">
              <a:buNone/>
            </a:pPr>
            <a:r>
              <a:rPr lang="fr-FR" i="1" dirty="0" smtClean="0"/>
              <a:t> </a:t>
            </a:r>
            <a:r>
              <a:rPr lang="fr-FR" i="1" dirty="0">
                <a:solidFill>
                  <a:srgbClr val="FF0000"/>
                </a:solidFill>
              </a:rPr>
              <a:t>Adaptation préconisée sous forme d’étude de </a:t>
            </a:r>
            <a:r>
              <a:rPr lang="fr-FR" i="1" dirty="0" smtClean="0">
                <a:solidFill>
                  <a:srgbClr val="FF0000"/>
                </a:solidFill>
              </a:rPr>
              <a:t>cas possibles, </a:t>
            </a:r>
            <a:r>
              <a:rPr lang="fr-FR" i="1" dirty="0">
                <a:solidFill>
                  <a:srgbClr val="FF0000"/>
                </a:solidFill>
              </a:rPr>
              <a:t>rubrique </a:t>
            </a:r>
            <a:r>
              <a:rPr lang="fr-FR" i="1" dirty="0" err="1">
                <a:solidFill>
                  <a:srgbClr val="FF0000"/>
                </a:solidFill>
              </a:rPr>
              <a:t>contextuation</a:t>
            </a:r>
            <a:r>
              <a:rPr lang="fr-FR" i="1" dirty="0">
                <a:solidFill>
                  <a:srgbClr val="FF0000"/>
                </a:solidFill>
              </a:rPr>
              <a:t>. </a:t>
            </a:r>
            <a:endParaRPr lang="fr-FR" dirty="0">
              <a:solidFill>
                <a:srgbClr val="FF0000"/>
              </a:solidFill>
            </a:endParaRPr>
          </a:p>
          <a:p>
            <a:pPr marL="0" indent="0">
              <a:buNone/>
            </a:pPr>
            <a:r>
              <a:rPr lang="fr-FR" i="1" dirty="0"/>
              <a:t> </a:t>
            </a:r>
            <a:endParaRPr lang="fr-FR" dirty="0"/>
          </a:p>
          <a:p>
            <a:pPr lvl="0">
              <a:buFont typeface="Wingdings" panose="05000000000000000000" pitchFamily="2" charset="2"/>
              <a:buChar char="à"/>
            </a:pPr>
            <a:r>
              <a:rPr lang="fr-FR" i="1" dirty="0" smtClean="0"/>
              <a:t>Au </a:t>
            </a:r>
            <a:r>
              <a:rPr lang="fr-FR" i="1" dirty="0"/>
              <a:t>lycée [Seconde] : Thème 1 : Sociétés et environnements : des équilibres fragiles / Question 2 : Des ressources majeures sous pression : tensions, gestion </a:t>
            </a:r>
            <a:endParaRPr lang="fr-FR" i="1" dirty="0" smtClean="0"/>
          </a:p>
          <a:p>
            <a:pPr marL="0" lvl="0" indent="0">
              <a:buNone/>
            </a:pPr>
            <a:r>
              <a:rPr lang="fr-FR" i="1" dirty="0" smtClean="0">
                <a:solidFill>
                  <a:srgbClr val="FF0000"/>
                </a:solidFill>
              </a:rPr>
              <a:t> </a:t>
            </a:r>
            <a:r>
              <a:rPr lang="fr-FR" i="1" dirty="0">
                <a:solidFill>
                  <a:srgbClr val="FF0000"/>
                </a:solidFill>
              </a:rPr>
              <a:t>Adaptation préconisée sous forme d’étude de </a:t>
            </a:r>
            <a:r>
              <a:rPr lang="fr-FR" i="1" dirty="0" smtClean="0">
                <a:solidFill>
                  <a:srgbClr val="FF0000"/>
                </a:solidFill>
              </a:rPr>
              <a:t>cas possibles </a:t>
            </a:r>
            <a:r>
              <a:rPr lang="fr-FR" i="1" dirty="0">
                <a:solidFill>
                  <a:srgbClr val="FF0000"/>
                </a:solidFill>
              </a:rPr>
              <a:t>(« L’eau à Mayotte, entre abondance et rareté. »), rubrique Ajouts et substitutions</a:t>
            </a:r>
            <a:r>
              <a:rPr lang="fr-FR" i="1" dirty="0"/>
              <a:t>. </a:t>
            </a:r>
            <a:endParaRPr lang="fr-FR" i="1" dirty="0" smtClean="0"/>
          </a:p>
          <a:p>
            <a:pPr marL="0" lvl="0" indent="0">
              <a:buNone/>
            </a:pPr>
            <a:endParaRPr lang="fr-FR" dirty="0"/>
          </a:p>
          <a:p>
            <a:pPr lvl="1"/>
            <a:endParaRPr lang="fr-FR" dirty="0" smtClean="0"/>
          </a:p>
          <a:p>
            <a:pPr marL="457200" lvl="1" indent="0">
              <a:buNone/>
            </a:pPr>
            <a:endParaRPr lang="fr-FR" dirty="0" smtClean="0"/>
          </a:p>
          <a:p>
            <a:pPr lvl="1"/>
            <a:endParaRPr lang="fr-FR" dirty="0"/>
          </a:p>
        </p:txBody>
      </p:sp>
    </p:spTree>
    <p:extLst>
      <p:ext uri="{BB962C8B-B14F-4D97-AF65-F5344CB8AC3E}">
        <p14:creationId xmlns:p14="http://schemas.microsoft.com/office/powerpoint/2010/main" xmlns="" val="1069206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831850" y="1709739"/>
            <a:ext cx="10515600" cy="2425534"/>
          </a:xfrm>
        </p:spPr>
        <p:txBody>
          <a:bodyPr/>
          <a:lstStyle/>
          <a:p>
            <a:r>
              <a:rPr lang="fr-FR" dirty="0" smtClean="0"/>
              <a:t>Pourquoi?</a:t>
            </a:r>
            <a:endParaRPr lang="fr-FR" dirty="0"/>
          </a:p>
        </p:txBody>
      </p:sp>
      <p:pic>
        <p:nvPicPr>
          <p:cNvPr id="6" name="Image 5"/>
          <p:cNvPicPr>
            <a:picLocks noChangeAspect="1"/>
          </p:cNvPicPr>
          <p:nvPr/>
        </p:nvPicPr>
        <p:blipFill rotWithShape="1">
          <a:blip r:embed="rId2" cstate="print">
            <a:extLst>
              <a:ext uri="{28A0092B-C50C-407E-A947-70E740481C1C}">
                <a14:useLocalDpi xmlns:a14="http://schemas.microsoft.com/office/drawing/2010/main" xmlns="" val="0"/>
              </a:ext>
            </a:extLst>
          </a:blip>
          <a:srcRect/>
          <a:stretch/>
        </p:blipFill>
        <p:spPr>
          <a:xfrm>
            <a:off x="4599296" y="805218"/>
            <a:ext cx="5964072" cy="4763068"/>
          </a:xfrm>
          <a:prstGeom prst="rect">
            <a:avLst/>
          </a:prstGeom>
        </p:spPr>
      </p:pic>
      <p:sp>
        <p:nvSpPr>
          <p:cNvPr id="2" name="Rectangle 1"/>
          <p:cNvSpPr/>
          <p:nvPr/>
        </p:nvSpPr>
        <p:spPr>
          <a:xfrm>
            <a:off x="191068" y="5759355"/>
            <a:ext cx="3807726" cy="96216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a:t>Laurence</a:t>
            </a:r>
            <a:endParaRPr lang="fr-FR"/>
          </a:p>
        </p:txBody>
      </p:sp>
    </p:spTree>
    <p:extLst>
      <p:ext uri="{BB962C8B-B14F-4D97-AF65-F5344CB8AC3E}">
        <p14:creationId xmlns:p14="http://schemas.microsoft.com/office/powerpoint/2010/main" xmlns="" val="26584905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02944" y="233053"/>
            <a:ext cx="10515600" cy="676470"/>
          </a:xfrm>
        </p:spPr>
        <p:txBody>
          <a:bodyPr>
            <a:normAutofit fontScale="90000"/>
          </a:bodyPr>
          <a:lstStyle/>
          <a:p>
            <a:r>
              <a:rPr lang="fr-FR" dirty="0" smtClean="0"/>
              <a:t>Le contexte hydrique à Mayotte</a:t>
            </a:r>
            <a:endParaRPr lang="fr-FR" dirty="0"/>
          </a:p>
        </p:txBody>
      </p:sp>
      <p:sp>
        <p:nvSpPr>
          <p:cNvPr id="3" name="Espace réservé du contenu 2"/>
          <p:cNvSpPr>
            <a:spLocks noGrp="1"/>
          </p:cNvSpPr>
          <p:nvPr>
            <p:ph idx="1"/>
          </p:nvPr>
        </p:nvSpPr>
        <p:spPr>
          <a:xfrm>
            <a:off x="218364" y="1051012"/>
            <a:ext cx="4962098" cy="2729421"/>
          </a:xfrm>
        </p:spPr>
        <p:txBody>
          <a:bodyPr>
            <a:normAutofit lnSpcReduction="10000"/>
          </a:bodyPr>
          <a:lstStyle/>
          <a:p>
            <a:pPr lvl="1"/>
            <a:r>
              <a:rPr lang="fr-FR" dirty="0" smtClean="0"/>
              <a:t>Une sécheresse </a:t>
            </a:r>
            <a:r>
              <a:rPr lang="fr-FR" dirty="0"/>
              <a:t>sans précédent </a:t>
            </a:r>
            <a:r>
              <a:rPr lang="fr-FR" dirty="0" smtClean="0"/>
              <a:t>a </a:t>
            </a:r>
            <a:r>
              <a:rPr lang="fr-FR" dirty="0"/>
              <a:t>frappé l’île en </a:t>
            </a:r>
            <a:r>
              <a:rPr lang="fr-FR" dirty="0" smtClean="0"/>
              <a:t>2017.</a:t>
            </a:r>
          </a:p>
          <a:p>
            <a:pPr marL="457200" lvl="1" indent="0">
              <a:buNone/>
            </a:pPr>
            <a:endParaRPr lang="fr-FR" dirty="0" smtClean="0"/>
          </a:p>
          <a:p>
            <a:pPr lvl="1"/>
            <a:r>
              <a:rPr lang="fr-FR" b="1" dirty="0" smtClean="0"/>
              <a:t>2020 : nouvelle crise de l’eau </a:t>
            </a:r>
            <a:r>
              <a:rPr lang="fr-FR" dirty="0" smtClean="0"/>
              <a:t>: </a:t>
            </a:r>
          </a:p>
          <a:p>
            <a:pPr lvl="2"/>
            <a:r>
              <a:rPr lang="fr-FR" dirty="0" smtClean="0"/>
              <a:t>un système de solidarité pour éviter la pénurie totale</a:t>
            </a:r>
          </a:p>
          <a:p>
            <a:pPr lvl="3"/>
            <a:r>
              <a:rPr lang="fr-FR" dirty="0" smtClean="0"/>
              <a:t>Coupures nocturnes</a:t>
            </a:r>
          </a:p>
          <a:p>
            <a:pPr lvl="3"/>
            <a:r>
              <a:rPr lang="fr-FR" dirty="0" smtClean="0"/>
              <a:t>Coupures semi-diurnes</a:t>
            </a:r>
          </a:p>
          <a:p>
            <a:pPr marL="1371600" lvl="3" indent="0">
              <a:buNone/>
            </a:pPr>
            <a:endParaRPr lang="fr-FR" dirty="0"/>
          </a:p>
        </p:txBody>
      </p:sp>
      <p:sp>
        <p:nvSpPr>
          <p:cNvPr id="6" name="Espace réservé du contenu 2"/>
          <p:cNvSpPr txBox="1">
            <a:spLocks/>
          </p:cNvSpPr>
          <p:nvPr/>
        </p:nvSpPr>
        <p:spPr>
          <a:xfrm>
            <a:off x="7554290" y="1304909"/>
            <a:ext cx="4262395" cy="4537511"/>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lvl="1">
              <a:spcBef>
                <a:spcPts val="1000"/>
              </a:spcBef>
            </a:pPr>
            <a:r>
              <a:rPr lang="fr-FR" dirty="0" smtClean="0"/>
              <a:t>80% </a:t>
            </a:r>
            <a:r>
              <a:rPr lang="fr-FR" dirty="0"/>
              <a:t>de la production d’eau </a:t>
            </a:r>
            <a:r>
              <a:rPr lang="fr-FR" dirty="0" smtClean="0"/>
              <a:t>assurée les eaux </a:t>
            </a:r>
            <a:r>
              <a:rPr lang="fr-FR" dirty="0"/>
              <a:t>superficielles marquées par un régime hydrologique à forte saisonnalité</a:t>
            </a:r>
            <a:r>
              <a:rPr lang="fr-FR" dirty="0" smtClean="0"/>
              <a:t>.</a:t>
            </a:r>
            <a:endParaRPr lang="fr-FR" dirty="0"/>
          </a:p>
          <a:p>
            <a:pPr marL="457200" lvl="1" indent="0">
              <a:buNone/>
            </a:pPr>
            <a:r>
              <a:rPr lang="fr-FR" dirty="0" smtClean="0"/>
              <a:t>(14 captages en rivière pérenne, 2 retenues collinaires). </a:t>
            </a:r>
          </a:p>
          <a:p>
            <a:r>
              <a:rPr lang="fr-FR" sz="2400" dirty="0" smtClean="0"/>
              <a:t>Consommation d’eau = 36 </a:t>
            </a:r>
            <a:r>
              <a:rPr lang="fr-FR" sz="2400" dirty="0"/>
              <a:t>000 m³ par jour en moyenne, </a:t>
            </a:r>
            <a:r>
              <a:rPr lang="fr-FR" sz="2400" dirty="0" smtClean="0"/>
              <a:t>&gt; quantité </a:t>
            </a:r>
            <a:r>
              <a:rPr lang="fr-FR" sz="2400" dirty="0"/>
              <a:t>actuellement </a:t>
            </a:r>
            <a:r>
              <a:rPr lang="fr-FR" sz="2400" dirty="0" smtClean="0"/>
              <a:t>produite.</a:t>
            </a:r>
          </a:p>
          <a:p>
            <a:r>
              <a:rPr lang="fr-FR" sz="2400" dirty="0"/>
              <a:t>Au moins un tiers de la population non raccordée à l'eau au robinet </a:t>
            </a:r>
            <a:r>
              <a:rPr lang="fr-FR" dirty="0" smtClean="0"/>
              <a:t>.</a:t>
            </a:r>
            <a:endParaRPr lang="fr-FR" dirty="0"/>
          </a:p>
          <a:p>
            <a:endParaRPr lang="fr-FR" dirty="0"/>
          </a:p>
        </p:txBody>
      </p:sp>
      <p:sp>
        <p:nvSpPr>
          <p:cNvPr id="11" name="Rectangle 10"/>
          <p:cNvSpPr/>
          <p:nvPr/>
        </p:nvSpPr>
        <p:spPr>
          <a:xfrm>
            <a:off x="8198845" y="5781155"/>
            <a:ext cx="3754041" cy="369332"/>
          </a:xfrm>
          <a:prstGeom prst="rect">
            <a:avLst/>
          </a:prstGeom>
        </p:spPr>
        <p:txBody>
          <a:bodyPr wrap="none">
            <a:spAutoFit/>
          </a:bodyPr>
          <a:lstStyle/>
          <a:p>
            <a:r>
              <a:rPr lang="fr-FR" dirty="0"/>
              <a:t>https://</a:t>
            </a:r>
            <a:r>
              <a:rPr lang="fr-FR" dirty="0" smtClean="0"/>
              <a:t>www.mahoraisedeseaux.com</a:t>
            </a:r>
            <a:endParaRPr lang="fr-FR" dirty="0"/>
          </a:p>
        </p:txBody>
      </p:sp>
      <p:sp>
        <p:nvSpPr>
          <p:cNvPr id="4" name="Flèche vers le bas 3"/>
          <p:cNvSpPr/>
          <p:nvPr/>
        </p:nvSpPr>
        <p:spPr>
          <a:xfrm>
            <a:off x="1612711" y="3713583"/>
            <a:ext cx="272955" cy="4776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Rectangle 4"/>
          <p:cNvSpPr/>
          <p:nvPr/>
        </p:nvSpPr>
        <p:spPr>
          <a:xfrm>
            <a:off x="3280013" y="3713583"/>
            <a:ext cx="1056564" cy="6005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Hygiène</a:t>
            </a:r>
            <a:endParaRPr lang="fr-FR" dirty="0">
              <a:solidFill>
                <a:schemeClr val="tx1"/>
              </a:solidFill>
            </a:endParaRPr>
          </a:p>
        </p:txBody>
      </p:sp>
      <p:sp>
        <p:nvSpPr>
          <p:cNvPr id="12" name="Rectangle 11"/>
          <p:cNvSpPr/>
          <p:nvPr/>
        </p:nvSpPr>
        <p:spPr>
          <a:xfrm>
            <a:off x="802944" y="4332742"/>
            <a:ext cx="2165444" cy="8465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rPr>
              <a:t>DIFFICULTES</a:t>
            </a:r>
          </a:p>
          <a:p>
            <a:pPr marL="285750" indent="-285750">
              <a:buFontTx/>
              <a:buChar char="-"/>
            </a:pPr>
            <a:r>
              <a:rPr lang="fr-FR" b="1" dirty="0" smtClean="0">
                <a:solidFill>
                  <a:schemeClr val="tx1"/>
                </a:solidFill>
              </a:rPr>
              <a:t>En établissement</a:t>
            </a:r>
          </a:p>
          <a:p>
            <a:pPr marL="285750" indent="-285750">
              <a:buFontTx/>
              <a:buChar char="-"/>
            </a:pPr>
            <a:r>
              <a:rPr lang="fr-FR" b="1" dirty="0" smtClean="0">
                <a:solidFill>
                  <a:schemeClr val="tx1"/>
                </a:solidFill>
              </a:rPr>
              <a:t>à domicile</a:t>
            </a:r>
            <a:endParaRPr lang="fr-FR" b="1" dirty="0">
              <a:solidFill>
                <a:schemeClr val="tx1"/>
              </a:solidFill>
            </a:endParaRPr>
          </a:p>
        </p:txBody>
      </p:sp>
      <p:sp>
        <p:nvSpPr>
          <p:cNvPr id="14" name="Rectangle 13"/>
          <p:cNvSpPr/>
          <p:nvPr/>
        </p:nvSpPr>
        <p:spPr>
          <a:xfrm>
            <a:off x="3280013" y="4460586"/>
            <a:ext cx="1056564" cy="6005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Sanitaire</a:t>
            </a:r>
            <a:endParaRPr lang="fr-FR" dirty="0">
              <a:solidFill>
                <a:schemeClr val="tx1"/>
              </a:solidFill>
            </a:endParaRPr>
          </a:p>
        </p:txBody>
      </p:sp>
      <p:sp>
        <p:nvSpPr>
          <p:cNvPr id="15" name="Rectangle 14"/>
          <p:cNvSpPr/>
          <p:nvPr/>
        </p:nvSpPr>
        <p:spPr>
          <a:xfrm>
            <a:off x="3280013" y="5241918"/>
            <a:ext cx="1056564" cy="6005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Ménage</a:t>
            </a:r>
            <a:endParaRPr lang="fr-FR" dirty="0">
              <a:solidFill>
                <a:schemeClr val="tx1"/>
              </a:solidFill>
            </a:endParaRPr>
          </a:p>
        </p:txBody>
      </p:sp>
      <p:sp>
        <p:nvSpPr>
          <p:cNvPr id="16" name="Rectangle 15"/>
          <p:cNvSpPr/>
          <p:nvPr/>
        </p:nvSpPr>
        <p:spPr>
          <a:xfrm>
            <a:off x="3280013" y="6023250"/>
            <a:ext cx="1469408" cy="6005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Eau potable</a:t>
            </a:r>
          </a:p>
        </p:txBody>
      </p:sp>
      <p:pic>
        <p:nvPicPr>
          <p:cNvPr id="7" name="Image 6"/>
          <p:cNvPicPr>
            <a:picLocks noChangeAspect="1"/>
          </p:cNvPicPr>
          <p:nvPr/>
        </p:nvPicPr>
        <p:blipFill>
          <a:blip r:embed="rId2" cstate="print"/>
          <a:stretch>
            <a:fillRect/>
          </a:stretch>
        </p:blipFill>
        <p:spPr>
          <a:xfrm>
            <a:off x="4630853" y="3521609"/>
            <a:ext cx="802011" cy="825600"/>
          </a:xfrm>
          <a:prstGeom prst="rect">
            <a:avLst/>
          </a:prstGeom>
        </p:spPr>
      </p:pic>
      <p:pic>
        <p:nvPicPr>
          <p:cNvPr id="18" name="Image 17"/>
          <p:cNvPicPr>
            <a:picLocks noChangeAspect="1"/>
          </p:cNvPicPr>
          <p:nvPr/>
        </p:nvPicPr>
        <p:blipFill>
          <a:blip r:embed="rId3" cstate="print"/>
          <a:stretch>
            <a:fillRect/>
          </a:stretch>
        </p:blipFill>
        <p:spPr>
          <a:xfrm>
            <a:off x="5342216" y="4145261"/>
            <a:ext cx="828927" cy="828927"/>
          </a:xfrm>
          <a:prstGeom prst="rect">
            <a:avLst/>
          </a:prstGeom>
        </p:spPr>
      </p:pic>
      <p:pic>
        <p:nvPicPr>
          <p:cNvPr id="21" name="Image 2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416732" y="4742595"/>
            <a:ext cx="1096048" cy="1012507"/>
          </a:xfrm>
          <a:prstGeom prst="rect">
            <a:avLst/>
          </a:prstGeom>
        </p:spPr>
      </p:pic>
      <p:pic>
        <p:nvPicPr>
          <p:cNvPr id="22" name="Image 21"/>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180462" y="5702009"/>
            <a:ext cx="896957" cy="896957"/>
          </a:xfrm>
          <a:prstGeom prst="rect">
            <a:avLst/>
          </a:prstGeom>
        </p:spPr>
      </p:pic>
      <p:sp>
        <p:nvSpPr>
          <p:cNvPr id="23" name="Rectangle 22"/>
          <p:cNvSpPr/>
          <p:nvPr/>
        </p:nvSpPr>
        <p:spPr>
          <a:xfrm>
            <a:off x="6276510" y="5549985"/>
            <a:ext cx="1224397" cy="6005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Agrément</a:t>
            </a:r>
            <a:endParaRPr lang="fr-FR" dirty="0">
              <a:solidFill>
                <a:schemeClr val="tx1"/>
              </a:solidFill>
            </a:endParaRPr>
          </a:p>
        </p:txBody>
      </p:sp>
      <p:pic>
        <p:nvPicPr>
          <p:cNvPr id="24" name="Image 23"/>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6359283" y="4614482"/>
            <a:ext cx="893211" cy="893211"/>
          </a:xfrm>
          <a:prstGeom prst="rect">
            <a:avLst/>
          </a:prstGeom>
        </p:spPr>
      </p:pic>
    </p:spTree>
    <p:extLst>
      <p:ext uri="{BB962C8B-B14F-4D97-AF65-F5344CB8AC3E}">
        <p14:creationId xmlns:p14="http://schemas.microsoft.com/office/powerpoint/2010/main" xmlns="" val="34845198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515600" cy="958708"/>
          </a:xfrm>
        </p:spPr>
        <p:txBody>
          <a:bodyPr/>
          <a:lstStyle/>
          <a:p>
            <a:r>
              <a:rPr lang="fr-FR" dirty="0"/>
              <a:t>Le contexte hydrique dans le </a:t>
            </a:r>
            <a:r>
              <a:rPr lang="fr-FR" dirty="0" smtClean="0"/>
              <a:t>monde</a:t>
            </a:r>
            <a:endParaRPr lang="fr-FR" dirty="0"/>
          </a:p>
        </p:txBody>
      </p:sp>
      <p:sp>
        <p:nvSpPr>
          <p:cNvPr id="3" name="Espace réservé du contenu 2"/>
          <p:cNvSpPr>
            <a:spLocks noGrp="1"/>
          </p:cNvSpPr>
          <p:nvPr>
            <p:ph idx="1"/>
          </p:nvPr>
        </p:nvSpPr>
        <p:spPr>
          <a:xfrm>
            <a:off x="504967" y="1539022"/>
            <a:ext cx="10848833" cy="4351338"/>
          </a:xfrm>
        </p:spPr>
        <p:txBody>
          <a:bodyPr/>
          <a:lstStyle/>
          <a:p>
            <a:pPr marL="0" indent="0">
              <a:buNone/>
            </a:pPr>
            <a:r>
              <a:rPr lang="fr-FR" b="1" dirty="0">
                <a:solidFill>
                  <a:schemeClr val="accent1">
                    <a:lumMod val="50000"/>
                  </a:schemeClr>
                </a:solidFill>
              </a:rPr>
              <a:t>R</a:t>
            </a:r>
            <a:r>
              <a:rPr lang="fr-FR" b="1" dirty="0" smtClean="0">
                <a:solidFill>
                  <a:schemeClr val="accent1">
                    <a:lumMod val="50000"/>
                  </a:schemeClr>
                </a:solidFill>
              </a:rPr>
              <a:t>essource mondiale en eau renouvelable et disponible </a:t>
            </a:r>
            <a:r>
              <a:rPr lang="fr-FR" b="1" dirty="0">
                <a:solidFill>
                  <a:schemeClr val="accent1">
                    <a:lumMod val="50000"/>
                  </a:schemeClr>
                </a:solidFill>
              </a:rPr>
              <a:t>par personne et par an</a:t>
            </a:r>
            <a:endParaRPr lang="fr-FR" b="1" dirty="0" smtClean="0">
              <a:solidFill>
                <a:schemeClr val="accent1">
                  <a:lumMod val="50000"/>
                </a:schemeClr>
              </a:solidFill>
            </a:endParaRPr>
          </a:p>
          <a:p>
            <a:pPr lvl="1"/>
            <a:r>
              <a:rPr lang="fr-FR" dirty="0"/>
              <a:t>1950 </a:t>
            </a:r>
            <a:r>
              <a:rPr lang="fr-FR" dirty="0" smtClean="0">
                <a:sym typeface="Symbol" panose="05050102010706020507" pitchFamily="18" charset="2"/>
              </a:rPr>
              <a:t> </a:t>
            </a:r>
            <a:r>
              <a:rPr lang="fr-FR" dirty="0" smtClean="0"/>
              <a:t>17 000 m</a:t>
            </a:r>
            <a:r>
              <a:rPr lang="fr-FR" baseline="30000" dirty="0" smtClean="0"/>
              <a:t>3</a:t>
            </a:r>
          </a:p>
          <a:p>
            <a:pPr lvl="1"/>
            <a:r>
              <a:rPr lang="fr-FR" dirty="0" smtClean="0"/>
              <a:t>1995 </a:t>
            </a:r>
            <a:r>
              <a:rPr lang="fr-FR" dirty="0" smtClean="0">
                <a:sym typeface="Symbol" panose="05050102010706020507" pitchFamily="18" charset="2"/>
              </a:rPr>
              <a:t> </a:t>
            </a:r>
            <a:r>
              <a:rPr lang="fr-FR" dirty="0" smtClean="0"/>
              <a:t>7 </a:t>
            </a:r>
            <a:r>
              <a:rPr lang="fr-FR" dirty="0"/>
              <a:t>500 m</a:t>
            </a:r>
            <a:r>
              <a:rPr lang="fr-FR" baseline="30000" dirty="0"/>
              <a:t>3</a:t>
            </a:r>
            <a:r>
              <a:rPr lang="fr-FR" dirty="0"/>
              <a:t>  </a:t>
            </a:r>
            <a:endParaRPr lang="fr-FR" dirty="0" smtClean="0"/>
          </a:p>
          <a:p>
            <a:pPr lvl="1"/>
            <a:r>
              <a:rPr lang="fr-FR" dirty="0" smtClean="0"/>
              <a:t>2025 : estimation : </a:t>
            </a:r>
            <a:r>
              <a:rPr lang="fr-FR" dirty="0"/>
              <a:t>moins de 5 100 </a:t>
            </a:r>
            <a:r>
              <a:rPr lang="fr-FR" dirty="0" smtClean="0"/>
              <a:t>m</a:t>
            </a:r>
            <a:r>
              <a:rPr lang="fr-FR" baseline="30000" dirty="0" smtClean="0"/>
              <a:t>3</a:t>
            </a:r>
            <a:endParaRPr lang="fr-FR" dirty="0"/>
          </a:p>
        </p:txBody>
      </p:sp>
      <p:pic>
        <p:nvPicPr>
          <p:cNvPr id="4" name="Imag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620026" y="2505221"/>
            <a:ext cx="5542089" cy="4034763"/>
          </a:xfrm>
          <a:prstGeom prst="rect">
            <a:avLst/>
          </a:prstGeom>
        </p:spPr>
      </p:pic>
      <p:sp>
        <p:nvSpPr>
          <p:cNvPr id="5" name="Rectangle 4"/>
          <p:cNvSpPr/>
          <p:nvPr/>
        </p:nvSpPr>
        <p:spPr>
          <a:xfrm>
            <a:off x="0" y="6379906"/>
            <a:ext cx="6373504" cy="369332"/>
          </a:xfrm>
          <a:prstGeom prst="rect">
            <a:avLst/>
          </a:prstGeom>
        </p:spPr>
        <p:txBody>
          <a:bodyPr wrap="square">
            <a:spAutoFit/>
          </a:bodyPr>
          <a:lstStyle/>
          <a:p>
            <a:r>
              <a:rPr lang="fr-FR" dirty="0"/>
              <a:t>http://www.fao.org/nr/water/aquastat/water_use/printfra1.stm</a:t>
            </a:r>
          </a:p>
        </p:txBody>
      </p:sp>
      <p:sp>
        <p:nvSpPr>
          <p:cNvPr id="6" name="Rectangle 5"/>
          <p:cNvSpPr/>
          <p:nvPr/>
        </p:nvSpPr>
        <p:spPr>
          <a:xfrm>
            <a:off x="1938571" y="3807024"/>
            <a:ext cx="3380095" cy="369332"/>
          </a:xfrm>
          <a:prstGeom prst="rect">
            <a:avLst/>
          </a:prstGeom>
        </p:spPr>
        <p:txBody>
          <a:bodyPr wrap="square">
            <a:spAutoFit/>
          </a:bodyPr>
          <a:lstStyle/>
          <a:p>
            <a:r>
              <a:rPr lang="fr-FR" b="1" dirty="0" smtClean="0"/>
              <a:t>Forte </a:t>
            </a:r>
            <a:r>
              <a:rPr lang="fr-FR" b="1" dirty="0"/>
              <a:t>croissance </a:t>
            </a:r>
            <a:r>
              <a:rPr lang="fr-FR" b="1" dirty="0" smtClean="0"/>
              <a:t>démographique</a:t>
            </a:r>
            <a:endParaRPr lang="fr-FR" b="1" dirty="0"/>
          </a:p>
        </p:txBody>
      </p:sp>
      <p:sp>
        <p:nvSpPr>
          <p:cNvPr id="7" name="Rectangle 6"/>
          <p:cNvSpPr/>
          <p:nvPr/>
        </p:nvSpPr>
        <p:spPr>
          <a:xfrm>
            <a:off x="1938571" y="4337937"/>
            <a:ext cx="1831075" cy="369332"/>
          </a:xfrm>
          <a:prstGeom prst="rect">
            <a:avLst/>
          </a:prstGeom>
        </p:spPr>
        <p:txBody>
          <a:bodyPr wrap="square">
            <a:spAutoFit/>
          </a:bodyPr>
          <a:lstStyle/>
          <a:p>
            <a:r>
              <a:rPr lang="fr-FR" b="1" dirty="0" smtClean="0">
                <a:solidFill>
                  <a:srgbClr val="C00000"/>
                </a:solidFill>
              </a:rPr>
              <a:t>Industrialisation </a:t>
            </a:r>
            <a:endParaRPr lang="fr-FR" b="1" dirty="0">
              <a:solidFill>
                <a:srgbClr val="C00000"/>
              </a:solidFill>
            </a:endParaRPr>
          </a:p>
        </p:txBody>
      </p:sp>
      <p:sp>
        <p:nvSpPr>
          <p:cNvPr id="8" name="Rectangle 7"/>
          <p:cNvSpPr/>
          <p:nvPr/>
        </p:nvSpPr>
        <p:spPr>
          <a:xfrm>
            <a:off x="1927177" y="5521028"/>
            <a:ext cx="2519149" cy="369332"/>
          </a:xfrm>
          <a:prstGeom prst="rect">
            <a:avLst/>
          </a:prstGeom>
        </p:spPr>
        <p:txBody>
          <a:bodyPr wrap="square">
            <a:spAutoFit/>
          </a:bodyPr>
          <a:lstStyle/>
          <a:p>
            <a:r>
              <a:rPr lang="fr-FR" b="1" dirty="0">
                <a:solidFill>
                  <a:schemeClr val="accent5"/>
                </a:solidFill>
              </a:rPr>
              <a:t>I</a:t>
            </a:r>
            <a:r>
              <a:rPr lang="fr-FR" b="1" dirty="0" smtClean="0">
                <a:solidFill>
                  <a:schemeClr val="accent5"/>
                </a:solidFill>
              </a:rPr>
              <a:t>ntensification </a:t>
            </a:r>
            <a:r>
              <a:rPr lang="fr-FR" b="1" dirty="0">
                <a:solidFill>
                  <a:schemeClr val="accent5"/>
                </a:solidFill>
              </a:rPr>
              <a:t>agricole</a:t>
            </a:r>
          </a:p>
        </p:txBody>
      </p:sp>
      <p:sp>
        <p:nvSpPr>
          <p:cNvPr id="9" name="Rectangle 8"/>
          <p:cNvSpPr/>
          <p:nvPr/>
        </p:nvSpPr>
        <p:spPr>
          <a:xfrm>
            <a:off x="1938571" y="4891935"/>
            <a:ext cx="1577454" cy="369332"/>
          </a:xfrm>
          <a:prstGeom prst="rect">
            <a:avLst/>
          </a:prstGeom>
        </p:spPr>
        <p:txBody>
          <a:bodyPr wrap="square">
            <a:spAutoFit/>
          </a:bodyPr>
          <a:lstStyle/>
          <a:p>
            <a:r>
              <a:rPr lang="fr-FR" b="1" dirty="0" smtClean="0">
                <a:solidFill>
                  <a:srgbClr val="00B050"/>
                </a:solidFill>
              </a:rPr>
              <a:t>Urbanisation</a:t>
            </a:r>
            <a:endParaRPr lang="fr-FR" b="1" dirty="0">
              <a:solidFill>
                <a:srgbClr val="00B050"/>
              </a:solidFill>
            </a:endParaRPr>
          </a:p>
        </p:txBody>
      </p:sp>
      <p:sp>
        <p:nvSpPr>
          <p:cNvPr id="10" name="Rectangle 9"/>
          <p:cNvSpPr/>
          <p:nvPr/>
        </p:nvSpPr>
        <p:spPr>
          <a:xfrm>
            <a:off x="0" y="6042800"/>
            <a:ext cx="2495620" cy="369332"/>
          </a:xfrm>
          <a:prstGeom prst="rect">
            <a:avLst/>
          </a:prstGeom>
        </p:spPr>
        <p:txBody>
          <a:bodyPr wrap="none">
            <a:spAutoFit/>
          </a:bodyPr>
          <a:lstStyle/>
          <a:p>
            <a:r>
              <a:rPr lang="fr-FR" dirty="0"/>
              <a:t>https://www.cieau.com/</a:t>
            </a:r>
          </a:p>
        </p:txBody>
      </p:sp>
      <p:sp>
        <p:nvSpPr>
          <p:cNvPr id="12" name="Rectangle 11"/>
          <p:cNvSpPr/>
          <p:nvPr/>
        </p:nvSpPr>
        <p:spPr>
          <a:xfrm rot="16200000">
            <a:off x="-652503" y="4368233"/>
            <a:ext cx="2674922" cy="369332"/>
          </a:xfrm>
          <a:prstGeom prst="rect">
            <a:avLst/>
          </a:prstGeom>
        </p:spPr>
        <p:txBody>
          <a:bodyPr wrap="square">
            <a:spAutoFit/>
          </a:bodyPr>
          <a:lstStyle/>
          <a:p>
            <a:r>
              <a:rPr lang="fr-FR" b="1" dirty="0" smtClean="0">
                <a:solidFill>
                  <a:srgbClr val="FFC000"/>
                </a:solidFill>
              </a:rPr>
              <a:t>Changement climatique</a:t>
            </a:r>
            <a:endParaRPr lang="fr-FR" b="1" dirty="0">
              <a:solidFill>
                <a:srgbClr val="FFC000"/>
              </a:solidFill>
            </a:endParaRPr>
          </a:p>
        </p:txBody>
      </p:sp>
    </p:spTree>
    <p:extLst>
      <p:ext uri="{BB962C8B-B14F-4D97-AF65-F5344CB8AC3E}">
        <p14:creationId xmlns:p14="http://schemas.microsoft.com/office/powerpoint/2010/main" xmlns="" val="39175883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174058"/>
            <a:ext cx="10515600" cy="808582"/>
          </a:xfrm>
        </p:spPr>
        <p:txBody>
          <a:bodyPr/>
          <a:lstStyle/>
          <a:p>
            <a:r>
              <a:rPr lang="fr-FR" dirty="0" smtClean="0"/>
              <a:t>Le contexte hydrique dans le monde</a:t>
            </a:r>
            <a:endParaRPr lang="fr-FR" dirty="0"/>
          </a:p>
        </p:txBody>
      </p:sp>
      <p:sp>
        <p:nvSpPr>
          <p:cNvPr id="3" name="Espace réservé du contenu 2"/>
          <p:cNvSpPr>
            <a:spLocks noGrp="1"/>
          </p:cNvSpPr>
          <p:nvPr>
            <p:ph idx="1"/>
          </p:nvPr>
        </p:nvSpPr>
        <p:spPr>
          <a:xfrm>
            <a:off x="838200" y="1145707"/>
            <a:ext cx="10953466" cy="4846590"/>
          </a:xfrm>
        </p:spPr>
        <p:txBody>
          <a:bodyPr>
            <a:normAutofit fontScale="92500" lnSpcReduction="10000"/>
          </a:bodyPr>
          <a:lstStyle/>
          <a:p>
            <a:r>
              <a:rPr lang="fr-FR" sz="2400" dirty="0"/>
              <a:t>D</a:t>
            </a:r>
            <a:r>
              <a:rPr lang="fr-FR" sz="2400" dirty="0" smtClean="0"/>
              <a:t>éficit </a:t>
            </a:r>
            <a:r>
              <a:rPr lang="fr-FR" sz="2400" dirty="0"/>
              <a:t>de 40 % des ressources en eau douce d’ici à 2030 </a:t>
            </a:r>
            <a:r>
              <a:rPr lang="fr-FR" sz="2400" dirty="0" smtClean="0"/>
              <a:t>+ population </a:t>
            </a:r>
            <a:r>
              <a:rPr lang="fr-FR" sz="2400" dirty="0"/>
              <a:t>mondiale en pleine expansion </a:t>
            </a:r>
            <a:r>
              <a:rPr lang="fr-FR" sz="2400" dirty="0" smtClean="0">
                <a:sym typeface="Symbol" panose="05050102010706020507" pitchFamily="18" charset="2"/>
              </a:rPr>
              <a:t> </a:t>
            </a:r>
            <a:r>
              <a:rPr lang="fr-FR" sz="2400" b="1" dirty="0" smtClean="0">
                <a:solidFill>
                  <a:schemeClr val="accent1">
                    <a:lumMod val="50000"/>
                  </a:schemeClr>
                </a:solidFill>
              </a:rPr>
              <a:t>crise </a:t>
            </a:r>
            <a:r>
              <a:rPr lang="fr-FR" sz="2400" b="1" dirty="0">
                <a:solidFill>
                  <a:schemeClr val="accent1">
                    <a:lumMod val="50000"/>
                  </a:schemeClr>
                </a:solidFill>
              </a:rPr>
              <a:t>mondiale de </a:t>
            </a:r>
            <a:r>
              <a:rPr lang="fr-FR" sz="2400" b="1" dirty="0" smtClean="0">
                <a:solidFill>
                  <a:schemeClr val="accent1">
                    <a:lumMod val="50000"/>
                  </a:schemeClr>
                </a:solidFill>
              </a:rPr>
              <a:t>l’eau</a:t>
            </a:r>
            <a:r>
              <a:rPr lang="fr-FR" sz="2400" dirty="0" smtClean="0">
                <a:solidFill>
                  <a:schemeClr val="accent1">
                    <a:lumMod val="50000"/>
                  </a:schemeClr>
                </a:solidFill>
              </a:rPr>
              <a:t>.</a:t>
            </a:r>
          </a:p>
          <a:p>
            <a:pPr marL="0" indent="0">
              <a:buNone/>
            </a:pPr>
            <a:endParaRPr lang="fr-FR" sz="2400" dirty="0" smtClean="0"/>
          </a:p>
          <a:p>
            <a:r>
              <a:rPr lang="fr-FR" sz="2400" b="1" dirty="0" smtClean="0">
                <a:solidFill>
                  <a:schemeClr val="accent1">
                    <a:lumMod val="50000"/>
                  </a:schemeClr>
                </a:solidFill>
              </a:rPr>
              <a:t>Plus </a:t>
            </a:r>
            <a:r>
              <a:rPr lang="fr-FR" sz="2400" b="1" dirty="0">
                <a:solidFill>
                  <a:schemeClr val="accent1">
                    <a:lumMod val="50000"/>
                  </a:schemeClr>
                </a:solidFill>
              </a:rPr>
              <a:t>de 40% de la population mondiale </a:t>
            </a:r>
            <a:r>
              <a:rPr lang="fr-FR" sz="2400" b="1" dirty="0" smtClean="0">
                <a:solidFill>
                  <a:schemeClr val="accent1">
                    <a:lumMod val="50000"/>
                  </a:schemeClr>
                </a:solidFill>
              </a:rPr>
              <a:t>affectée par la </a:t>
            </a:r>
            <a:r>
              <a:rPr lang="fr-FR" sz="2400" b="1" dirty="0">
                <a:solidFill>
                  <a:schemeClr val="accent1">
                    <a:lumMod val="50000"/>
                  </a:schemeClr>
                </a:solidFill>
              </a:rPr>
              <a:t>pénurie d’eau </a:t>
            </a:r>
            <a:r>
              <a:rPr lang="fr-FR" sz="2400" dirty="0" smtClean="0"/>
              <a:t>et en ↗. </a:t>
            </a:r>
          </a:p>
          <a:p>
            <a:endParaRPr lang="fr-FR" sz="2400" dirty="0" smtClean="0"/>
          </a:p>
          <a:p>
            <a:r>
              <a:rPr lang="fr-FR" sz="2400" dirty="0" smtClean="0"/>
              <a:t>Lieux de vie de </a:t>
            </a:r>
            <a:r>
              <a:rPr lang="fr-FR" sz="2400" b="1" dirty="0" smtClean="0">
                <a:solidFill>
                  <a:schemeClr val="accent1">
                    <a:lumMod val="50000"/>
                  </a:schemeClr>
                </a:solidFill>
              </a:rPr>
              <a:t>plus </a:t>
            </a:r>
            <a:r>
              <a:rPr lang="fr-FR" sz="2400" b="1" dirty="0">
                <a:solidFill>
                  <a:schemeClr val="accent1">
                    <a:lumMod val="50000"/>
                  </a:schemeClr>
                </a:solidFill>
              </a:rPr>
              <a:t>de 1,7 milliard de </a:t>
            </a:r>
            <a:r>
              <a:rPr lang="fr-FR" sz="2400" b="1" dirty="0" smtClean="0">
                <a:solidFill>
                  <a:schemeClr val="accent1">
                    <a:lumMod val="50000"/>
                  </a:schemeClr>
                </a:solidFill>
              </a:rPr>
              <a:t>personnes :  utilisation </a:t>
            </a:r>
            <a:r>
              <a:rPr lang="fr-FR" sz="2400" b="1" dirty="0">
                <a:solidFill>
                  <a:schemeClr val="accent1">
                    <a:lumMod val="50000"/>
                  </a:schemeClr>
                </a:solidFill>
              </a:rPr>
              <a:t>de l’eau </a:t>
            </a:r>
            <a:r>
              <a:rPr lang="fr-FR" sz="2400" b="1" dirty="0" smtClean="0">
                <a:solidFill>
                  <a:schemeClr val="accent1">
                    <a:lumMod val="50000"/>
                  </a:schemeClr>
                </a:solidFill>
              </a:rPr>
              <a:t>&gt; quantité disponible.</a:t>
            </a:r>
          </a:p>
          <a:p>
            <a:pPr marL="0" indent="0">
              <a:buNone/>
            </a:pPr>
            <a:endParaRPr lang="fr-FR" sz="2400" dirty="0" smtClean="0"/>
          </a:p>
          <a:p>
            <a:r>
              <a:rPr lang="fr-FR" sz="2400" b="1" dirty="0" smtClean="0">
                <a:solidFill>
                  <a:schemeClr val="accent1">
                    <a:lumMod val="50000"/>
                  </a:schemeClr>
                </a:solidFill>
              </a:rPr>
              <a:t>Plus </a:t>
            </a:r>
            <a:r>
              <a:rPr lang="fr-FR" sz="2400" b="1" dirty="0">
                <a:solidFill>
                  <a:schemeClr val="accent1">
                    <a:lumMod val="50000"/>
                  </a:schemeClr>
                </a:solidFill>
              </a:rPr>
              <a:t>de 80% des eaux usées </a:t>
            </a:r>
            <a:r>
              <a:rPr lang="fr-FR" sz="2400" dirty="0"/>
              <a:t>résultant des activités humaines </a:t>
            </a:r>
            <a:r>
              <a:rPr lang="fr-FR" sz="2400" dirty="0" smtClean="0"/>
              <a:t>déversées </a:t>
            </a:r>
            <a:r>
              <a:rPr lang="fr-FR" sz="2400" dirty="0"/>
              <a:t>dans les rivières ou la mer </a:t>
            </a:r>
            <a:r>
              <a:rPr lang="fr-FR" sz="2400" b="1" dirty="0">
                <a:solidFill>
                  <a:schemeClr val="accent1">
                    <a:lumMod val="50000"/>
                  </a:schemeClr>
                </a:solidFill>
              </a:rPr>
              <a:t>sans aucune </a:t>
            </a:r>
            <a:r>
              <a:rPr lang="fr-FR" sz="2400" b="1" dirty="0" smtClean="0">
                <a:solidFill>
                  <a:schemeClr val="accent1">
                    <a:lumMod val="50000"/>
                  </a:schemeClr>
                </a:solidFill>
              </a:rPr>
              <a:t>dépollution</a:t>
            </a:r>
            <a:r>
              <a:rPr lang="fr-FR" sz="2400" b="1" dirty="0" smtClean="0"/>
              <a:t>.</a:t>
            </a:r>
          </a:p>
          <a:p>
            <a:endParaRPr lang="fr-FR" sz="2400" b="1" dirty="0" smtClean="0"/>
          </a:p>
          <a:p>
            <a:r>
              <a:rPr lang="fr-FR" sz="2400" b="1" dirty="0" smtClean="0">
                <a:solidFill>
                  <a:schemeClr val="accent1">
                    <a:lumMod val="50000"/>
                  </a:schemeClr>
                </a:solidFill>
              </a:rPr>
              <a:t>2040</a:t>
            </a:r>
            <a:r>
              <a:rPr lang="fr-FR" sz="2400" dirty="0" smtClean="0">
                <a:solidFill>
                  <a:schemeClr val="accent1">
                    <a:lumMod val="50000"/>
                  </a:schemeClr>
                </a:solidFill>
              </a:rPr>
              <a:t> : </a:t>
            </a:r>
            <a:r>
              <a:rPr lang="fr-FR" sz="2400" b="1" dirty="0" smtClean="0">
                <a:solidFill>
                  <a:schemeClr val="accent1">
                    <a:lumMod val="50000"/>
                  </a:schemeClr>
                </a:solidFill>
              </a:rPr>
              <a:t>1 </a:t>
            </a:r>
            <a:r>
              <a:rPr lang="fr-FR" sz="2400" b="1" dirty="0">
                <a:solidFill>
                  <a:schemeClr val="accent1">
                    <a:lumMod val="50000"/>
                  </a:schemeClr>
                </a:solidFill>
              </a:rPr>
              <a:t>enfant sur </a:t>
            </a:r>
            <a:r>
              <a:rPr lang="fr-FR" sz="2400" b="1" dirty="0" smtClean="0">
                <a:solidFill>
                  <a:schemeClr val="accent1">
                    <a:lumMod val="50000"/>
                  </a:schemeClr>
                </a:solidFill>
              </a:rPr>
              <a:t>4 </a:t>
            </a:r>
            <a:r>
              <a:rPr lang="fr-FR" sz="2400" dirty="0" smtClean="0"/>
              <a:t>– près de 600 millions d’enfants - vivra </a:t>
            </a:r>
            <a:r>
              <a:rPr lang="fr-FR" sz="2400" dirty="0"/>
              <a:t>dans des zones où les </a:t>
            </a:r>
            <a:r>
              <a:rPr lang="fr-FR" sz="2400" b="1" dirty="0">
                <a:solidFill>
                  <a:schemeClr val="accent1">
                    <a:lumMod val="50000"/>
                  </a:schemeClr>
                </a:solidFill>
              </a:rPr>
              <a:t>ressources en eau seront très </a:t>
            </a:r>
            <a:r>
              <a:rPr lang="fr-FR" sz="2400" b="1" dirty="0" smtClean="0">
                <a:solidFill>
                  <a:schemeClr val="accent1">
                    <a:lumMod val="50000"/>
                  </a:schemeClr>
                </a:solidFill>
              </a:rPr>
              <a:t>limitées</a:t>
            </a:r>
            <a:r>
              <a:rPr lang="fr-FR" sz="2400" dirty="0">
                <a:solidFill>
                  <a:schemeClr val="accent1">
                    <a:lumMod val="50000"/>
                  </a:schemeClr>
                </a:solidFill>
              </a:rPr>
              <a:t>.</a:t>
            </a:r>
            <a:endParaRPr lang="fr-FR" dirty="0">
              <a:solidFill>
                <a:schemeClr val="accent1">
                  <a:lumMod val="50000"/>
                </a:schemeClr>
              </a:solidFill>
            </a:endParaRPr>
          </a:p>
        </p:txBody>
      </p:sp>
      <p:sp>
        <p:nvSpPr>
          <p:cNvPr id="4" name="Rectangle 3"/>
          <p:cNvSpPr/>
          <p:nvPr/>
        </p:nvSpPr>
        <p:spPr>
          <a:xfrm>
            <a:off x="1067760" y="5992297"/>
            <a:ext cx="2495620" cy="369332"/>
          </a:xfrm>
          <a:prstGeom prst="rect">
            <a:avLst/>
          </a:prstGeom>
        </p:spPr>
        <p:txBody>
          <a:bodyPr wrap="none">
            <a:spAutoFit/>
          </a:bodyPr>
          <a:lstStyle/>
          <a:p>
            <a:r>
              <a:rPr lang="fr-FR" dirty="0"/>
              <a:t>https://www.cieau.com/</a:t>
            </a:r>
          </a:p>
        </p:txBody>
      </p:sp>
    </p:spTree>
    <p:extLst>
      <p:ext uri="{BB962C8B-B14F-4D97-AF65-F5344CB8AC3E}">
        <p14:creationId xmlns:p14="http://schemas.microsoft.com/office/powerpoint/2010/main" xmlns="" val="25622871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60779" y="0"/>
            <a:ext cx="10515600" cy="1325563"/>
          </a:xfrm>
        </p:spPr>
        <p:txBody>
          <a:bodyPr>
            <a:normAutofit/>
          </a:bodyPr>
          <a:lstStyle/>
          <a:p>
            <a:r>
              <a:rPr lang="fr-FR" dirty="0" smtClean="0"/>
              <a:t>Contexte éducatif </a:t>
            </a:r>
            <a:r>
              <a:rPr lang="fr-FR" dirty="0"/>
              <a:t>: Nouvelle phase de généralisation de l’EDD – agenda 2030</a:t>
            </a:r>
          </a:p>
        </p:txBody>
      </p:sp>
      <p:pic>
        <p:nvPicPr>
          <p:cNvPr id="5" name="Imag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72831" y="1201003"/>
            <a:ext cx="10512553" cy="4790364"/>
          </a:xfrm>
          <a:prstGeom prst="rect">
            <a:avLst/>
          </a:prstGeom>
        </p:spPr>
      </p:pic>
      <p:sp>
        <p:nvSpPr>
          <p:cNvPr id="6" name="Rectangle à coins arrondis 5"/>
          <p:cNvSpPr/>
          <p:nvPr/>
        </p:nvSpPr>
        <p:spPr>
          <a:xfrm>
            <a:off x="10631606" y="3138985"/>
            <a:ext cx="736979" cy="3821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2019</a:t>
            </a:r>
            <a:endParaRPr lang="fr-FR" dirty="0"/>
          </a:p>
        </p:txBody>
      </p:sp>
      <p:sp>
        <p:nvSpPr>
          <p:cNvPr id="8" name="ZoneTexte 7"/>
          <p:cNvSpPr txBox="1"/>
          <p:nvPr/>
        </p:nvSpPr>
        <p:spPr>
          <a:xfrm>
            <a:off x="10631606" y="1928144"/>
            <a:ext cx="1447763" cy="923330"/>
          </a:xfrm>
          <a:prstGeom prst="rect">
            <a:avLst/>
          </a:prstGeom>
          <a:noFill/>
        </p:spPr>
        <p:txBody>
          <a:bodyPr wrap="square" rtlCol="0">
            <a:spAutoFit/>
          </a:bodyPr>
          <a:lstStyle/>
          <a:p>
            <a:r>
              <a:rPr lang="fr-FR" dirty="0" smtClean="0"/>
              <a:t>Une nouvelle ambition </a:t>
            </a:r>
            <a:r>
              <a:rPr lang="fr-FR" dirty="0" smtClean="0">
                <a:sym typeface="Symbol" panose="05050102010706020507" pitchFamily="18" charset="2"/>
              </a:rPr>
              <a:t></a:t>
            </a:r>
          </a:p>
          <a:p>
            <a:r>
              <a:rPr lang="fr-FR" dirty="0" smtClean="0">
                <a:sym typeface="Symbol" panose="05050102010706020507" pitchFamily="18" charset="2"/>
              </a:rPr>
              <a:t>Agenda 2030</a:t>
            </a:r>
            <a:endParaRPr lang="fr-FR" dirty="0"/>
          </a:p>
        </p:txBody>
      </p:sp>
      <p:cxnSp>
        <p:nvCxnSpPr>
          <p:cNvPr id="10" name="Connecteur droit avec flèche 9"/>
          <p:cNvCxnSpPr>
            <a:endCxn id="5" idx="3"/>
          </p:cNvCxnSpPr>
          <p:nvPr/>
        </p:nvCxnSpPr>
        <p:spPr>
          <a:xfrm flipH="1" flipV="1">
            <a:off x="10985384" y="3596185"/>
            <a:ext cx="14711" cy="1562669"/>
          </a:xfrm>
          <a:prstGeom prst="straightConnector1">
            <a:avLst/>
          </a:pr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1" name="ZoneTexte 10"/>
          <p:cNvSpPr txBox="1"/>
          <p:nvPr/>
        </p:nvSpPr>
        <p:spPr>
          <a:xfrm>
            <a:off x="9880842" y="5182442"/>
            <a:ext cx="2223795" cy="1200329"/>
          </a:xfrm>
          <a:prstGeom prst="rect">
            <a:avLst/>
          </a:prstGeom>
          <a:noFill/>
        </p:spPr>
        <p:txBody>
          <a:bodyPr wrap="square" rtlCol="0">
            <a:spAutoFit/>
          </a:bodyPr>
          <a:lstStyle/>
          <a:p>
            <a:r>
              <a:rPr lang="fr-FR" dirty="0" smtClean="0"/>
              <a:t>Transition écologique </a:t>
            </a:r>
          </a:p>
          <a:p>
            <a:r>
              <a:rPr lang="fr-FR" dirty="0" smtClean="0"/>
              <a:t>Nouvelle phase de généralisation de l’EDD – EDD 2030</a:t>
            </a:r>
            <a:endParaRPr lang="fr-FR" dirty="0"/>
          </a:p>
        </p:txBody>
      </p:sp>
      <p:sp>
        <p:nvSpPr>
          <p:cNvPr id="12" name="Rectangle 11"/>
          <p:cNvSpPr/>
          <p:nvPr/>
        </p:nvSpPr>
        <p:spPr>
          <a:xfrm>
            <a:off x="660779" y="6182716"/>
            <a:ext cx="8566567" cy="400110"/>
          </a:xfrm>
          <a:prstGeom prst="rect">
            <a:avLst/>
          </a:prstGeom>
        </p:spPr>
        <p:txBody>
          <a:bodyPr wrap="square">
            <a:spAutoFit/>
          </a:bodyPr>
          <a:lstStyle/>
          <a:p>
            <a:r>
              <a:rPr lang="fr-FR" sz="2000" b="1" dirty="0" smtClean="0">
                <a:solidFill>
                  <a:srgbClr val="00B050"/>
                </a:solidFill>
              </a:rPr>
              <a:t>« Faire des élèves des </a:t>
            </a:r>
            <a:r>
              <a:rPr lang="fr-FR" sz="2000" b="1" dirty="0">
                <a:solidFill>
                  <a:srgbClr val="00B050"/>
                </a:solidFill>
              </a:rPr>
              <a:t>acteurs majeurs de la transition </a:t>
            </a:r>
            <a:r>
              <a:rPr lang="fr-FR" sz="2000" b="1" dirty="0" smtClean="0">
                <a:solidFill>
                  <a:srgbClr val="00B050"/>
                </a:solidFill>
              </a:rPr>
              <a:t>écologique… »</a:t>
            </a:r>
            <a:endParaRPr lang="fr-FR" sz="2000" b="1" dirty="0">
              <a:solidFill>
                <a:srgbClr val="00B050"/>
              </a:solidFill>
            </a:endParaRPr>
          </a:p>
        </p:txBody>
      </p:sp>
    </p:spTree>
    <p:extLst>
      <p:ext uri="{BB962C8B-B14F-4D97-AF65-F5344CB8AC3E}">
        <p14:creationId xmlns:p14="http://schemas.microsoft.com/office/powerpoint/2010/main" xmlns="" val="37672044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708718" y="518614"/>
            <a:ext cx="3050844" cy="5554640"/>
          </a:xfrm>
        </p:spPr>
        <p:txBody>
          <a:bodyPr>
            <a:normAutofit fontScale="62500" lnSpcReduction="20000"/>
          </a:bodyPr>
          <a:lstStyle/>
          <a:p>
            <a:pPr marL="0" indent="0">
              <a:buNone/>
            </a:pPr>
            <a:endParaRPr lang="fr-FR" dirty="0"/>
          </a:p>
          <a:p>
            <a:pPr marL="0" indent="0">
              <a:buNone/>
            </a:pPr>
            <a:r>
              <a:rPr lang="fr-FR" dirty="0" smtClean="0"/>
              <a:t>L’objectif </a:t>
            </a:r>
            <a:r>
              <a:rPr lang="fr-FR" dirty="0"/>
              <a:t>6 vise à relever les défis en matière </a:t>
            </a:r>
          </a:p>
          <a:p>
            <a:pPr marL="0" indent="0">
              <a:buNone/>
            </a:pPr>
            <a:r>
              <a:rPr lang="fr-FR" b="1" dirty="0" smtClean="0">
                <a:solidFill>
                  <a:schemeClr val="accent1">
                    <a:lumMod val="75000"/>
                  </a:schemeClr>
                </a:solidFill>
              </a:rPr>
              <a:t>d’eau </a:t>
            </a:r>
            <a:r>
              <a:rPr lang="fr-FR" b="1" dirty="0">
                <a:solidFill>
                  <a:schemeClr val="accent1">
                    <a:lumMod val="75000"/>
                  </a:schemeClr>
                </a:solidFill>
              </a:rPr>
              <a:t>potable</a:t>
            </a:r>
            <a:r>
              <a:rPr lang="fr-FR" dirty="0"/>
              <a:t>, </a:t>
            </a:r>
            <a:endParaRPr lang="fr-FR" dirty="0" smtClean="0"/>
          </a:p>
          <a:p>
            <a:pPr marL="0" indent="0">
              <a:buNone/>
            </a:pPr>
            <a:r>
              <a:rPr lang="fr-FR" b="1" dirty="0" smtClean="0">
                <a:solidFill>
                  <a:schemeClr val="accent1">
                    <a:lumMod val="75000"/>
                  </a:schemeClr>
                </a:solidFill>
              </a:rPr>
              <a:t>d’assainissement</a:t>
            </a:r>
            <a:r>
              <a:rPr lang="fr-FR" dirty="0" smtClean="0"/>
              <a:t> </a:t>
            </a:r>
            <a:r>
              <a:rPr lang="fr-FR" dirty="0"/>
              <a:t>et </a:t>
            </a:r>
            <a:r>
              <a:rPr lang="fr-FR" b="1" dirty="0">
                <a:solidFill>
                  <a:schemeClr val="accent1">
                    <a:lumMod val="75000"/>
                  </a:schemeClr>
                </a:solidFill>
              </a:rPr>
              <a:t>d’hygiène</a:t>
            </a:r>
            <a:r>
              <a:rPr lang="fr-FR" dirty="0"/>
              <a:t> </a:t>
            </a:r>
            <a:endParaRPr lang="fr-FR" dirty="0" smtClean="0"/>
          </a:p>
          <a:p>
            <a:pPr marL="0" indent="0">
              <a:buNone/>
            </a:pPr>
            <a:r>
              <a:rPr lang="fr-FR" dirty="0" smtClean="0"/>
              <a:t>pour </a:t>
            </a:r>
            <a:r>
              <a:rPr lang="fr-FR" dirty="0"/>
              <a:t>les populations, ainsi que les problèmes concernant les </a:t>
            </a:r>
            <a:endParaRPr lang="fr-FR" dirty="0" smtClean="0"/>
          </a:p>
          <a:p>
            <a:pPr marL="0" indent="0">
              <a:buNone/>
            </a:pPr>
            <a:r>
              <a:rPr lang="fr-FR" b="1" dirty="0" smtClean="0">
                <a:solidFill>
                  <a:schemeClr val="accent1">
                    <a:lumMod val="75000"/>
                  </a:schemeClr>
                </a:solidFill>
              </a:rPr>
              <a:t>écosystèmes </a:t>
            </a:r>
            <a:r>
              <a:rPr lang="fr-FR" b="1" dirty="0">
                <a:solidFill>
                  <a:schemeClr val="accent1">
                    <a:lumMod val="75000"/>
                  </a:schemeClr>
                </a:solidFill>
              </a:rPr>
              <a:t>aquatiques</a:t>
            </a:r>
            <a:r>
              <a:rPr lang="fr-FR" dirty="0"/>
              <a:t>. </a:t>
            </a:r>
            <a:endParaRPr lang="fr-FR" dirty="0" smtClean="0"/>
          </a:p>
          <a:p>
            <a:pPr marL="0" indent="0">
              <a:buNone/>
            </a:pPr>
            <a:r>
              <a:rPr lang="fr-FR" dirty="0" smtClean="0"/>
              <a:t>En </a:t>
            </a:r>
            <a:r>
              <a:rPr lang="fr-FR" dirty="0"/>
              <a:t>l’absence de ressources en eau et d’un assainissement de qualité et durables, les progrès dans plusieurs autres domaines des objectifs du développement durable, dont </a:t>
            </a:r>
            <a:endParaRPr lang="fr-FR" dirty="0" smtClean="0"/>
          </a:p>
          <a:p>
            <a:pPr marL="0" indent="0">
              <a:buNone/>
            </a:pPr>
            <a:r>
              <a:rPr lang="fr-FR" b="1" dirty="0" smtClean="0">
                <a:solidFill>
                  <a:schemeClr val="accent1">
                    <a:lumMod val="75000"/>
                  </a:schemeClr>
                </a:solidFill>
              </a:rPr>
              <a:t>la </a:t>
            </a:r>
            <a:r>
              <a:rPr lang="fr-FR" b="1" dirty="0">
                <a:solidFill>
                  <a:schemeClr val="accent1">
                    <a:lumMod val="75000"/>
                  </a:schemeClr>
                </a:solidFill>
              </a:rPr>
              <a:t>santé</a:t>
            </a:r>
            <a:r>
              <a:rPr lang="fr-FR" dirty="0"/>
              <a:t>, </a:t>
            </a:r>
            <a:endParaRPr lang="fr-FR" dirty="0" smtClean="0"/>
          </a:p>
          <a:p>
            <a:pPr marL="0" indent="0">
              <a:buNone/>
            </a:pPr>
            <a:r>
              <a:rPr lang="fr-FR" b="1" dirty="0" smtClean="0">
                <a:solidFill>
                  <a:schemeClr val="accent1">
                    <a:lumMod val="75000"/>
                  </a:schemeClr>
                </a:solidFill>
              </a:rPr>
              <a:t>l’éducation </a:t>
            </a:r>
            <a:r>
              <a:rPr lang="fr-FR" dirty="0"/>
              <a:t>et </a:t>
            </a:r>
            <a:endParaRPr lang="fr-FR" dirty="0" smtClean="0"/>
          </a:p>
          <a:p>
            <a:pPr marL="0" indent="0">
              <a:buNone/>
            </a:pPr>
            <a:r>
              <a:rPr lang="fr-FR" dirty="0" smtClean="0"/>
              <a:t>la </a:t>
            </a:r>
            <a:r>
              <a:rPr lang="fr-FR" b="1" dirty="0">
                <a:solidFill>
                  <a:schemeClr val="accent1">
                    <a:lumMod val="75000"/>
                  </a:schemeClr>
                </a:solidFill>
              </a:rPr>
              <a:t>réduction de la pauvreté</a:t>
            </a:r>
            <a:r>
              <a:rPr lang="fr-FR" dirty="0"/>
              <a:t>, </a:t>
            </a:r>
            <a:endParaRPr lang="fr-FR" dirty="0" smtClean="0"/>
          </a:p>
          <a:p>
            <a:pPr marL="0" indent="0">
              <a:buNone/>
            </a:pPr>
            <a:r>
              <a:rPr lang="fr-FR" dirty="0" smtClean="0"/>
              <a:t>seront </a:t>
            </a:r>
            <a:r>
              <a:rPr lang="fr-FR" dirty="0"/>
              <a:t>aussi retardés</a:t>
            </a:r>
            <a:r>
              <a:rPr lang="fr-FR" dirty="0" smtClean="0"/>
              <a:t>.</a:t>
            </a:r>
            <a:endParaRPr lang="fr-FR" dirty="0"/>
          </a:p>
          <a:p>
            <a:pPr marL="0" indent="0">
              <a:buNone/>
            </a:pPr>
            <a:endParaRPr lang="fr-FR" dirty="0"/>
          </a:p>
        </p:txBody>
      </p:sp>
      <p:pic>
        <p:nvPicPr>
          <p:cNvPr id="5" name="Imag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1694" y="300252"/>
            <a:ext cx="8713720" cy="6160968"/>
          </a:xfrm>
          <a:prstGeom prst="rect">
            <a:avLst/>
          </a:prstGeom>
        </p:spPr>
      </p:pic>
      <p:sp>
        <p:nvSpPr>
          <p:cNvPr id="7" name="Rectangle 6"/>
          <p:cNvSpPr/>
          <p:nvPr/>
        </p:nvSpPr>
        <p:spPr>
          <a:xfrm>
            <a:off x="8882108" y="6461219"/>
            <a:ext cx="2877454" cy="369332"/>
          </a:xfrm>
          <a:prstGeom prst="rect">
            <a:avLst/>
          </a:prstGeom>
        </p:spPr>
        <p:txBody>
          <a:bodyPr wrap="none">
            <a:spAutoFit/>
          </a:bodyPr>
          <a:lstStyle/>
          <a:p>
            <a:r>
              <a:rPr lang="fr-FR" dirty="0"/>
              <a:t>https://www.agenda-2030.fr</a:t>
            </a:r>
          </a:p>
        </p:txBody>
      </p:sp>
    </p:spTree>
    <p:extLst>
      <p:ext uri="{BB962C8B-B14F-4D97-AF65-F5344CB8AC3E}">
        <p14:creationId xmlns:p14="http://schemas.microsoft.com/office/powerpoint/2010/main" xmlns="" val="30544873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50058" y="255940"/>
            <a:ext cx="10515600" cy="1325563"/>
          </a:xfrm>
        </p:spPr>
        <p:txBody>
          <a:bodyPr>
            <a:normAutofit fontScale="90000"/>
          </a:bodyPr>
          <a:lstStyle/>
          <a:p>
            <a:r>
              <a:rPr lang="fr-FR" b="1" dirty="0"/>
              <a:t>Nouvelle phase de généralisation de l'éducation au développement durable - EDD </a:t>
            </a:r>
            <a:r>
              <a:rPr lang="fr-FR" b="1" dirty="0" smtClean="0"/>
              <a:t>2030</a:t>
            </a:r>
            <a:endParaRPr lang="fr-FR" dirty="0"/>
          </a:p>
        </p:txBody>
      </p:sp>
      <p:sp>
        <p:nvSpPr>
          <p:cNvPr id="3" name="Espace réservé du contenu 2"/>
          <p:cNvSpPr>
            <a:spLocks noGrp="1"/>
          </p:cNvSpPr>
          <p:nvPr>
            <p:ph idx="1"/>
          </p:nvPr>
        </p:nvSpPr>
        <p:spPr>
          <a:xfrm>
            <a:off x="838200" y="2850158"/>
            <a:ext cx="10515600" cy="1869744"/>
          </a:xfrm>
        </p:spPr>
        <p:txBody>
          <a:bodyPr>
            <a:normAutofit fontScale="92500" lnSpcReduction="10000"/>
          </a:bodyPr>
          <a:lstStyle/>
          <a:p>
            <a:pPr>
              <a:buFontTx/>
              <a:buChar char="-"/>
            </a:pPr>
            <a:r>
              <a:rPr lang="fr-FR" sz="2400" dirty="0" smtClean="0"/>
              <a:t>Réforme du lycée : </a:t>
            </a:r>
          </a:p>
          <a:p>
            <a:pPr lvl="1">
              <a:buFontTx/>
              <a:buChar char="-"/>
            </a:pPr>
            <a:r>
              <a:rPr lang="fr-FR" dirty="0" smtClean="0"/>
              <a:t>Intégration des </a:t>
            </a:r>
            <a:r>
              <a:rPr lang="fr-FR" dirty="0"/>
              <a:t>enjeux du développement durable </a:t>
            </a:r>
            <a:r>
              <a:rPr lang="fr-FR" dirty="0" smtClean="0"/>
              <a:t>aux </a:t>
            </a:r>
            <a:r>
              <a:rPr lang="fr-FR" dirty="0"/>
              <a:t>programmes d'enseignement </a:t>
            </a:r>
            <a:r>
              <a:rPr lang="fr-FR" dirty="0" smtClean="0"/>
              <a:t>de lycée</a:t>
            </a:r>
            <a:r>
              <a:rPr lang="fr-FR" dirty="0"/>
              <a:t>, tant dans les enseignements obligatoires que dans les enseignements de spécialité des voies générales et </a:t>
            </a:r>
            <a:r>
              <a:rPr lang="fr-FR" dirty="0" smtClean="0"/>
              <a:t>technologiques</a:t>
            </a:r>
            <a:r>
              <a:rPr lang="fr-FR" dirty="0"/>
              <a:t>.</a:t>
            </a:r>
            <a:endParaRPr lang="fr-FR" dirty="0" smtClean="0"/>
          </a:p>
          <a:p>
            <a:pPr lvl="1">
              <a:buFontTx/>
              <a:buChar char="-"/>
            </a:pPr>
            <a:r>
              <a:rPr lang="fr-FR" dirty="0" smtClean="0"/>
              <a:t>Intégration des </a:t>
            </a:r>
            <a:r>
              <a:rPr lang="fr-FR" dirty="0"/>
              <a:t>enjeux du développement durable dans tous les diplômes des voies technologique et </a:t>
            </a:r>
            <a:r>
              <a:rPr lang="fr-FR" dirty="0" smtClean="0"/>
              <a:t>professionnelle. (</a:t>
            </a:r>
            <a:r>
              <a:rPr lang="fr-FR" sz="1700" dirty="0" smtClean="0"/>
              <a:t>Circulaire </a:t>
            </a:r>
            <a:r>
              <a:rPr lang="fr-FR" sz="1700" dirty="0"/>
              <a:t>n° 2019-121 du </a:t>
            </a:r>
            <a:r>
              <a:rPr lang="fr-FR" sz="1700" dirty="0" smtClean="0"/>
              <a:t>27-8-2019 – BO n°31 du 29 août 2019)</a:t>
            </a:r>
            <a:endParaRPr lang="fr-FR" sz="1700" dirty="0"/>
          </a:p>
        </p:txBody>
      </p:sp>
      <p:sp>
        <p:nvSpPr>
          <p:cNvPr id="4" name="Rectangle 3"/>
          <p:cNvSpPr/>
          <p:nvPr/>
        </p:nvSpPr>
        <p:spPr>
          <a:xfrm>
            <a:off x="783609" y="1669005"/>
            <a:ext cx="10339316" cy="1046440"/>
          </a:xfrm>
          <a:prstGeom prst="rect">
            <a:avLst/>
          </a:prstGeom>
        </p:spPr>
        <p:txBody>
          <a:bodyPr wrap="square">
            <a:spAutoFit/>
          </a:bodyPr>
          <a:lstStyle/>
          <a:p>
            <a:r>
              <a:rPr lang="fr-FR" sz="2400" dirty="0" smtClean="0"/>
              <a:t>« En </a:t>
            </a:r>
            <a:r>
              <a:rPr lang="fr-FR" sz="2400" dirty="0"/>
              <a:t>ce début de XXIe siècle, </a:t>
            </a:r>
            <a:r>
              <a:rPr lang="fr-FR" sz="2400" b="1" dirty="0">
                <a:solidFill>
                  <a:schemeClr val="accent5">
                    <a:lumMod val="75000"/>
                  </a:schemeClr>
                </a:solidFill>
              </a:rPr>
              <a:t>l'éducation au développement durable </a:t>
            </a:r>
            <a:r>
              <a:rPr lang="fr-FR" sz="2400" dirty="0"/>
              <a:t>est l'un des enjeux majeurs de notre École. Elle repose sur deux piliers : </a:t>
            </a:r>
            <a:r>
              <a:rPr lang="fr-FR" sz="2400" b="1" dirty="0">
                <a:solidFill>
                  <a:schemeClr val="accent1">
                    <a:lumMod val="50000"/>
                  </a:schemeClr>
                </a:solidFill>
              </a:rPr>
              <a:t>connaître et agir</a:t>
            </a:r>
            <a:r>
              <a:rPr lang="fr-FR" sz="2400" dirty="0" smtClean="0"/>
              <a:t>. » </a:t>
            </a:r>
            <a:r>
              <a:rPr lang="fr-FR" sz="1400" dirty="0" smtClean="0"/>
              <a:t>(circulaire de rentrée 2020)</a:t>
            </a:r>
            <a:endParaRPr lang="fr-FR" sz="1400" dirty="0"/>
          </a:p>
        </p:txBody>
      </p:sp>
      <p:sp>
        <p:nvSpPr>
          <p:cNvPr id="5" name="Rectangle 4"/>
          <p:cNvSpPr/>
          <p:nvPr/>
        </p:nvSpPr>
        <p:spPr>
          <a:xfrm>
            <a:off x="818798" y="4849784"/>
            <a:ext cx="10230134" cy="1107996"/>
          </a:xfrm>
          <a:prstGeom prst="rect">
            <a:avLst/>
          </a:prstGeom>
        </p:spPr>
        <p:txBody>
          <a:bodyPr wrap="square">
            <a:spAutoFit/>
          </a:bodyPr>
          <a:lstStyle/>
          <a:p>
            <a:r>
              <a:rPr lang="fr-FR" sz="2200" dirty="0" smtClean="0"/>
              <a:t>- Renforcement </a:t>
            </a:r>
            <a:r>
              <a:rPr lang="fr-FR" sz="2200" dirty="0"/>
              <a:t>des enseignements relatifs au changement climatique, à la biodiversité et au développement durable dans les programmes </a:t>
            </a:r>
            <a:r>
              <a:rPr lang="fr-FR" sz="2200" dirty="0" smtClean="0"/>
              <a:t>de la </a:t>
            </a:r>
            <a:r>
              <a:rPr lang="fr-FR" sz="2200" dirty="0"/>
              <a:t>scolarité </a:t>
            </a:r>
            <a:r>
              <a:rPr lang="fr-FR" sz="2200" dirty="0" smtClean="0"/>
              <a:t>obligatoire </a:t>
            </a:r>
          </a:p>
          <a:p>
            <a:r>
              <a:rPr lang="fr-FR" sz="2200" dirty="0" smtClean="0">
                <a:sym typeface="Symbol" panose="05050102010706020507" pitchFamily="18" charset="2"/>
              </a:rPr>
              <a:t> </a:t>
            </a:r>
            <a:r>
              <a:rPr lang="fr-FR" sz="2200" dirty="0"/>
              <a:t>Nouveaux programmes de </a:t>
            </a:r>
            <a:r>
              <a:rPr lang="fr-FR" sz="2200" dirty="0" smtClean="0"/>
              <a:t>C1, C2</a:t>
            </a:r>
            <a:r>
              <a:rPr lang="fr-FR" sz="2200" dirty="0"/>
              <a:t>, C3, </a:t>
            </a:r>
            <a:r>
              <a:rPr lang="fr-FR" sz="2200" dirty="0" smtClean="0"/>
              <a:t>C4 </a:t>
            </a:r>
            <a:r>
              <a:rPr lang="fr-FR" sz="1600" dirty="0" smtClean="0"/>
              <a:t>(BO </a:t>
            </a:r>
            <a:r>
              <a:rPr lang="fr-FR" sz="1600" dirty="0"/>
              <a:t>n°31 du 30 juillet </a:t>
            </a:r>
            <a:r>
              <a:rPr lang="fr-FR" sz="1600" dirty="0" smtClean="0"/>
              <a:t>2020)  </a:t>
            </a:r>
            <a:endParaRPr lang="fr-FR" sz="1600" dirty="0"/>
          </a:p>
        </p:txBody>
      </p:sp>
      <p:sp>
        <p:nvSpPr>
          <p:cNvPr id="6" name="Rectangle 5"/>
          <p:cNvSpPr/>
          <p:nvPr/>
        </p:nvSpPr>
        <p:spPr>
          <a:xfrm>
            <a:off x="818798" y="6118439"/>
            <a:ext cx="4492320" cy="430887"/>
          </a:xfrm>
          <a:prstGeom prst="rect">
            <a:avLst/>
          </a:prstGeom>
        </p:spPr>
        <p:txBody>
          <a:bodyPr wrap="none">
            <a:spAutoFit/>
          </a:bodyPr>
          <a:lstStyle/>
          <a:p>
            <a:r>
              <a:rPr lang="fr-FR" sz="2200" dirty="0" smtClean="0"/>
              <a:t>- Actions pédagogiques encouragées.</a:t>
            </a:r>
            <a:endParaRPr lang="fr-FR" sz="2200" dirty="0"/>
          </a:p>
        </p:txBody>
      </p:sp>
      <p:pic>
        <p:nvPicPr>
          <p:cNvPr id="7" name="Image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1084121" y="5626841"/>
            <a:ext cx="716436" cy="1014205"/>
          </a:xfrm>
          <a:prstGeom prst="rect">
            <a:avLst/>
          </a:prstGeom>
        </p:spPr>
      </p:pic>
      <p:pic>
        <p:nvPicPr>
          <p:cNvPr id="8" name="Imag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185595" y="5583088"/>
            <a:ext cx="733518" cy="1057958"/>
          </a:xfrm>
          <a:prstGeom prst="rect">
            <a:avLst/>
          </a:prstGeom>
        </p:spPr>
      </p:pic>
      <p:pic>
        <p:nvPicPr>
          <p:cNvPr id="9" name="Image 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9248199" y="5595831"/>
            <a:ext cx="718348" cy="1045215"/>
          </a:xfrm>
          <a:prstGeom prst="rect">
            <a:avLst/>
          </a:prstGeom>
        </p:spPr>
      </p:pic>
      <p:pic>
        <p:nvPicPr>
          <p:cNvPr id="10" name="Image 9"/>
          <p:cNvPicPr>
            <a:picLocks noChangeAspect="1"/>
          </p:cNvPicPr>
          <p:nvPr/>
        </p:nvPicPr>
        <p:blipFill>
          <a:blip r:embed="rId5" cstate="print"/>
          <a:stretch>
            <a:fillRect/>
          </a:stretch>
        </p:blipFill>
        <p:spPr>
          <a:xfrm>
            <a:off x="8311487" y="5610382"/>
            <a:ext cx="770800" cy="1074601"/>
          </a:xfrm>
          <a:prstGeom prst="rect">
            <a:avLst/>
          </a:prstGeom>
        </p:spPr>
      </p:pic>
    </p:spTree>
    <p:extLst>
      <p:ext uri="{BB962C8B-B14F-4D97-AF65-F5344CB8AC3E}">
        <p14:creationId xmlns:p14="http://schemas.microsoft.com/office/powerpoint/2010/main" xmlns="" val="25130756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91887" y="188475"/>
            <a:ext cx="8351861" cy="766868"/>
          </a:xfrm>
        </p:spPr>
        <p:txBody>
          <a:bodyPr/>
          <a:lstStyle/>
          <a:p>
            <a:r>
              <a:rPr lang="fr-FR" dirty="0" smtClean="0"/>
              <a:t>Plan éducatif et pédagogique : l’eau</a:t>
            </a:r>
            <a:endParaRPr lang="fr-FR" dirty="0"/>
          </a:p>
        </p:txBody>
      </p:sp>
      <p:sp>
        <p:nvSpPr>
          <p:cNvPr id="3" name="Espace réservé du contenu 2"/>
          <p:cNvSpPr>
            <a:spLocks noGrp="1"/>
          </p:cNvSpPr>
          <p:nvPr>
            <p:ph idx="1"/>
          </p:nvPr>
        </p:nvSpPr>
        <p:spPr>
          <a:xfrm>
            <a:off x="358816" y="955343"/>
            <a:ext cx="10515600" cy="5058735"/>
          </a:xfrm>
        </p:spPr>
        <p:txBody>
          <a:bodyPr>
            <a:normAutofit/>
          </a:bodyPr>
          <a:lstStyle/>
          <a:p>
            <a:r>
              <a:rPr lang="fr-FR" dirty="0" smtClean="0"/>
              <a:t>Objectifs :</a:t>
            </a:r>
          </a:p>
          <a:p>
            <a:pPr lvl="1"/>
            <a:r>
              <a:rPr lang="fr-FR" dirty="0" smtClean="0"/>
              <a:t>Accompagner les difficultés hydriques à Mayotte</a:t>
            </a:r>
            <a:endParaRPr lang="fr-FR" dirty="0"/>
          </a:p>
          <a:p>
            <a:pPr lvl="1"/>
            <a:r>
              <a:rPr lang="fr-FR" dirty="0" smtClean="0"/>
              <a:t>Opérer un décentrage par rapport à la problématique mahoraise</a:t>
            </a:r>
          </a:p>
          <a:p>
            <a:pPr lvl="1">
              <a:buFont typeface="Symbol" panose="05050102010706020507" pitchFamily="18" charset="2"/>
              <a:buChar char="Þ"/>
            </a:pPr>
            <a:r>
              <a:rPr lang="fr-FR" dirty="0" smtClean="0">
                <a:sym typeface="Symbol" panose="05050102010706020507" pitchFamily="18" charset="2"/>
              </a:rPr>
              <a:t>Sensibiliser et faire comprendre le caractère essentiel de l’eau pour la </a:t>
            </a:r>
            <a:r>
              <a:rPr lang="fr-FR" dirty="0" err="1" smtClean="0">
                <a:sym typeface="Symbol" panose="05050102010706020507" pitchFamily="18" charset="2"/>
              </a:rPr>
              <a:t>la</a:t>
            </a:r>
            <a:r>
              <a:rPr lang="fr-FR" dirty="0" smtClean="0">
                <a:sym typeface="Symbol" panose="05050102010706020507" pitchFamily="18" charset="2"/>
              </a:rPr>
              <a:t> </a:t>
            </a:r>
            <a:r>
              <a:rPr lang="fr-FR" dirty="0" err="1" smtClean="0">
                <a:sym typeface="Symbol" panose="05050102010706020507" pitchFamily="18" charset="2"/>
              </a:rPr>
              <a:t>la</a:t>
            </a:r>
            <a:r>
              <a:rPr lang="fr-FR" dirty="0" smtClean="0">
                <a:sym typeface="Symbol" panose="05050102010706020507" pitchFamily="18" charset="2"/>
              </a:rPr>
              <a:t> planète, le vivant dont l’être humain</a:t>
            </a:r>
          </a:p>
          <a:p>
            <a:pPr lvl="1">
              <a:buFont typeface="Symbol" panose="05050102010706020507" pitchFamily="18" charset="2"/>
              <a:buChar char="Þ"/>
            </a:pPr>
            <a:r>
              <a:rPr lang="fr-FR" dirty="0" smtClean="0">
                <a:sym typeface="Symbol" panose="05050102010706020507" pitchFamily="18" charset="2"/>
              </a:rPr>
              <a:t>Rendre les élèves capables d’être des acteurs de la gestion de </a:t>
            </a:r>
          </a:p>
          <a:p>
            <a:pPr marL="457200" lvl="1" indent="0">
              <a:buNone/>
            </a:pPr>
            <a:r>
              <a:rPr lang="fr-FR" dirty="0" smtClean="0">
                <a:sym typeface="Symbol" panose="05050102010706020507" pitchFamily="18" charset="2"/>
              </a:rPr>
              <a:t>l’eau de demain</a:t>
            </a:r>
            <a:endParaRPr lang="fr-FR" dirty="0" smtClean="0"/>
          </a:p>
        </p:txBody>
      </p:sp>
      <p:pic>
        <p:nvPicPr>
          <p:cNvPr id="4" name="Image 3"/>
          <p:cNvPicPr>
            <a:picLocks noChangeAspect="1"/>
          </p:cNvPicPr>
          <p:nvPr/>
        </p:nvPicPr>
        <p:blipFill rotWithShape="1">
          <a:blip r:embed="rId2" cstate="print">
            <a:extLst>
              <a:ext uri="{28A0092B-C50C-407E-A947-70E740481C1C}">
                <a14:useLocalDpi xmlns:a14="http://schemas.microsoft.com/office/drawing/2010/main" xmlns="" val="0"/>
              </a:ext>
            </a:extLst>
          </a:blip>
          <a:srcRect/>
          <a:stretch/>
        </p:blipFill>
        <p:spPr>
          <a:xfrm>
            <a:off x="9578988" y="0"/>
            <a:ext cx="2502690" cy="2784143"/>
          </a:xfrm>
          <a:prstGeom prst="rect">
            <a:avLst/>
          </a:prstGeom>
        </p:spPr>
      </p:pic>
      <p:sp>
        <p:nvSpPr>
          <p:cNvPr id="5" name="Rectangle à coins arrondis 4"/>
          <p:cNvSpPr/>
          <p:nvPr/>
        </p:nvSpPr>
        <p:spPr>
          <a:xfrm>
            <a:off x="3887905" y="3556663"/>
            <a:ext cx="3862317" cy="53603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chemeClr val="tx1"/>
                </a:solidFill>
              </a:rPr>
              <a:t>Le contexte de l’eau à Mayotte</a:t>
            </a:r>
            <a:endParaRPr lang="fr-FR" sz="2000" b="1" dirty="0">
              <a:solidFill>
                <a:schemeClr val="tx1"/>
              </a:solidFill>
            </a:endParaRPr>
          </a:p>
        </p:txBody>
      </p:sp>
      <p:sp>
        <p:nvSpPr>
          <p:cNvPr id="6" name="Rectangle à coins arrondis 5"/>
          <p:cNvSpPr/>
          <p:nvPr/>
        </p:nvSpPr>
        <p:spPr>
          <a:xfrm>
            <a:off x="358816" y="3994916"/>
            <a:ext cx="3027533" cy="2337645"/>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chemeClr val="tx1"/>
                </a:solidFill>
              </a:rPr>
              <a:t>L’eau sur Terre </a:t>
            </a:r>
            <a:r>
              <a:rPr lang="fr-FR" sz="2000" dirty="0" smtClean="0">
                <a:solidFill>
                  <a:schemeClr val="tx1"/>
                </a:solidFill>
              </a:rPr>
              <a:t>:</a:t>
            </a:r>
          </a:p>
          <a:p>
            <a:pPr algn="ctr"/>
            <a:r>
              <a:rPr lang="fr-FR" sz="2000" dirty="0" smtClean="0">
                <a:solidFill>
                  <a:schemeClr val="tx1"/>
                </a:solidFill>
              </a:rPr>
              <a:t>Source de vie</a:t>
            </a:r>
          </a:p>
          <a:p>
            <a:pPr algn="ctr"/>
            <a:r>
              <a:rPr lang="fr-FR" sz="2000" dirty="0" smtClean="0">
                <a:solidFill>
                  <a:schemeClr val="tx1"/>
                </a:solidFill>
              </a:rPr>
              <a:t>Milieu de vie</a:t>
            </a:r>
          </a:p>
          <a:p>
            <a:pPr algn="ctr"/>
            <a:r>
              <a:rPr lang="fr-FR" sz="2000" dirty="0" smtClean="0">
                <a:solidFill>
                  <a:schemeClr val="tx1"/>
                </a:solidFill>
              </a:rPr>
              <a:t>Cycle de l’eau</a:t>
            </a:r>
          </a:p>
          <a:p>
            <a:pPr algn="ctr"/>
            <a:r>
              <a:rPr lang="fr-FR" sz="2000" dirty="0" smtClean="0">
                <a:solidFill>
                  <a:schemeClr val="tx1"/>
                </a:solidFill>
              </a:rPr>
              <a:t>Rôle de la forêt</a:t>
            </a:r>
          </a:p>
          <a:p>
            <a:pPr algn="ctr"/>
            <a:r>
              <a:rPr lang="fr-FR" sz="2000" dirty="0" smtClean="0">
                <a:solidFill>
                  <a:schemeClr val="tx1"/>
                </a:solidFill>
              </a:rPr>
              <a:t>Inégale répartition,…</a:t>
            </a:r>
            <a:endParaRPr lang="fr-FR" sz="2000" dirty="0">
              <a:solidFill>
                <a:schemeClr val="tx1"/>
              </a:solidFill>
            </a:endParaRPr>
          </a:p>
        </p:txBody>
      </p:sp>
      <p:sp>
        <p:nvSpPr>
          <p:cNvPr id="7" name="Rectangle à coins arrondis 6"/>
          <p:cNvSpPr/>
          <p:nvPr/>
        </p:nvSpPr>
        <p:spPr>
          <a:xfrm>
            <a:off x="8500566" y="3144819"/>
            <a:ext cx="3481885" cy="3636127"/>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b="1" dirty="0" smtClean="0">
              <a:solidFill>
                <a:schemeClr val="tx1"/>
              </a:solidFill>
            </a:endParaRPr>
          </a:p>
          <a:p>
            <a:pPr algn="ctr"/>
            <a:r>
              <a:rPr lang="fr-FR" sz="2000" b="1" dirty="0" smtClean="0">
                <a:solidFill>
                  <a:schemeClr val="tx1"/>
                </a:solidFill>
              </a:rPr>
              <a:t>L’eau et l’être humain :</a:t>
            </a:r>
          </a:p>
          <a:p>
            <a:pPr marL="95250" lvl="4"/>
            <a:r>
              <a:rPr lang="fr-FR" dirty="0" smtClean="0">
                <a:solidFill>
                  <a:schemeClr val="tx1"/>
                </a:solidFill>
              </a:rPr>
              <a:t>Besoins </a:t>
            </a:r>
            <a:r>
              <a:rPr lang="fr-FR" dirty="0">
                <a:solidFill>
                  <a:schemeClr val="tx1"/>
                </a:solidFill>
              </a:rPr>
              <a:t>// consommation</a:t>
            </a:r>
          </a:p>
          <a:p>
            <a:pPr marL="95250" lvl="4"/>
            <a:r>
              <a:rPr lang="fr-FR" dirty="0">
                <a:solidFill>
                  <a:schemeClr val="tx1"/>
                </a:solidFill>
              </a:rPr>
              <a:t>Production d’eau potable</a:t>
            </a:r>
          </a:p>
          <a:p>
            <a:pPr marL="95250" lvl="4"/>
            <a:r>
              <a:rPr lang="fr-FR" dirty="0" smtClean="0">
                <a:solidFill>
                  <a:schemeClr val="tx1"/>
                </a:solidFill>
              </a:rPr>
              <a:t>Pollution </a:t>
            </a:r>
            <a:r>
              <a:rPr lang="fr-FR" dirty="0">
                <a:solidFill>
                  <a:schemeClr val="tx1"/>
                </a:solidFill>
              </a:rPr>
              <a:t>de l’eau</a:t>
            </a:r>
          </a:p>
          <a:p>
            <a:pPr marL="95250" lvl="4"/>
            <a:r>
              <a:rPr lang="fr-FR" dirty="0">
                <a:solidFill>
                  <a:schemeClr val="tx1"/>
                </a:solidFill>
              </a:rPr>
              <a:t>Érosion et déforestation</a:t>
            </a:r>
          </a:p>
          <a:p>
            <a:pPr marL="95250" lvl="4"/>
            <a:r>
              <a:rPr lang="fr-FR" dirty="0" smtClean="0">
                <a:solidFill>
                  <a:schemeClr val="tx1"/>
                </a:solidFill>
              </a:rPr>
              <a:t>Préservation </a:t>
            </a:r>
            <a:r>
              <a:rPr lang="fr-FR" dirty="0">
                <a:solidFill>
                  <a:schemeClr val="tx1"/>
                </a:solidFill>
              </a:rPr>
              <a:t>de l’eau</a:t>
            </a:r>
          </a:p>
          <a:p>
            <a:pPr marL="95250" lvl="4"/>
            <a:r>
              <a:rPr lang="fr-FR" dirty="0" smtClean="0">
                <a:solidFill>
                  <a:schemeClr val="tx1"/>
                </a:solidFill>
              </a:rPr>
              <a:t>L’eau </a:t>
            </a:r>
            <a:r>
              <a:rPr lang="fr-FR" dirty="0">
                <a:solidFill>
                  <a:schemeClr val="tx1"/>
                </a:solidFill>
              </a:rPr>
              <a:t>et la santé</a:t>
            </a:r>
          </a:p>
          <a:p>
            <a:pPr marL="95250" lvl="4"/>
            <a:r>
              <a:rPr lang="fr-FR" dirty="0" smtClean="0">
                <a:solidFill>
                  <a:schemeClr val="tx1"/>
                </a:solidFill>
              </a:rPr>
              <a:t>Eau et hygiène</a:t>
            </a:r>
            <a:endParaRPr lang="fr-FR" dirty="0">
              <a:solidFill>
                <a:schemeClr val="tx1"/>
              </a:solidFill>
            </a:endParaRPr>
          </a:p>
          <a:p>
            <a:pPr marL="95250" lvl="4"/>
            <a:r>
              <a:rPr lang="fr-FR" dirty="0" smtClean="0">
                <a:solidFill>
                  <a:schemeClr val="tx1"/>
                </a:solidFill>
              </a:rPr>
              <a:t>Eau </a:t>
            </a:r>
            <a:r>
              <a:rPr lang="fr-FR" dirty="0">
                <a:solidFill>
                  <a:schemeClr val="tx1"/>
                </a:solidFill>
              </a:rPr>
              <a:t>et changement </a:t>
            </a:r>
            <a:r>
              <a:rPr lang="fr-FR" dirty="0" smtClean="0">
                <a:solidFill>
                  <a:schemeClr val="tx1"/>
                </a:solidFill>
              </a:rPr>
              <a:t>climatique</a:t>
            </a:r>
          </a:p>
          <a:p>
            <a:pPr marL="95250" lvl="4"/>
            <a:r>
              <a:rPr lang="fr-FR" dirty="0" smtClean="0">
                <a:solidFill>
                  <a:schemeClr val="tx1"/>
                </a:solidFill>
              </a:rPr>
              <a:t>Gestion de la pénurie</a:t>
            </a:r>
          </a:p>
          <a:p>
            <a:pPr marL="95250" lvl="4"/>
            <a:r>
              <a:rPr lang="fr-FR" dirty="0">
                <a:solidFill>
                  <a:schemeClr val="tx1"/>
                </a:solidFill>
              </a:rPr>
              <a:t>Métiers de </a:t>
            </a:r>
            <a:r>
              <a:rPr lang="fr-FR" dirty="0" smtClean="0">
                <a:solidFill>
                  <a:schemeClr val="tx1"/>
                </a:solidFill>
              </a:rPr>
              <a:t>l’eau</a:t>
            </a:r>
          </a:p>
          <a:p>
            <a:pPr marL="95250" lvl="4"/>
            <a:r>
              <a:rPr lang="fr-FR" dirty="0" smtClean="0">
                <a:solidFill>
                  <a:schemeClr val="tx1"/>
                </a:solidFill>
              </a:rPr>
              <a:t>Eau et culture artistique</a:t>
            </a:r>
          </a:p>
          <a:p>
            <a:pPr algn="ctr"/>
            <a:endParaRPr lang="fr-FR" sz="2000" dirty="0">
              <a:solidFill>
                <a:schemeClr val="tx1"/>
              </a:solidFill>
            </a:endParaRPr>
          </a:p>
        </p:txBody>
      </p:sp>
      <p:sp>
        <p:nvSpPr>
          <p:cNvPr id="8" name="Rectangle à coins arrondis 7"/>
          <p:cNvSpPr/>
          <p:nvPr/>
        </p:nvSpPr>
        <p:spPr>
          <a:xfrm>
            <a:off x="3635136" y="4481653"/>
            <a:ext cx="4363874" cy="436729"/>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chemeClr val="tx1"/>
                </a:solidFill>
              </a:rPr>
              <a:t>La nature et les propriétés de l’eau</a:t>
            </a:r>
            <a:endParaRPr lang="fr-FR" sz="2000" b="1" dirty="0">
              <a:solidFill>
                <a:schemeClr val="tx1"/>
              </a:solidFill>
            </a:endParaRPr>
          </a:p>
        </p:txBody>
      </p:sp>
    </p:spTree>
    <p:extLst>
      <p:ext uri="{BB962C8B-B14F-4D97-AF65-F5344CB8AC3E}">
        <p14:creationId xmlns:p14="http://schemas.microsoft.com/office/powerpoint/2010/main" xmlns="" val="2232233388"/>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730</TotalTime>
  <Words>736</Words>
  <Application>Microsoft Office PowerPoint</Application>
  <PresentationFormat>Personnalisé</PresentationFormat>
  <Paragraphs>137</Paragraphs>
  <Slides>11</Slides>
  <Notes>1</Notes>
  <HiddenSlides>0</HiddenSlides>
  <MMClips>0</MMClips>
  <ScaleCrop>false</ScaleCrop>
  <HeadingPairs>
    <vt:vector size="4" baseType="variant">
      <vt:variant>
        <vt:lpstr>Thème</vt:lpstr>
      </vt:variant>
      <vt:variant>
        <vt:i4>1</vt:i4>
      </vt:variant>
      <vt:variant>
        <vt:lpstr>Titres des diapositives</vt:lpstr>
      </vt:variant>
      <vt:variant>
        <vt:i4>11</vt:i4>
      </vt:variant>
    </vt:vector>
  </HeadingPairs>
  <TitlesOfParts>
    <vt:vector size="12" baseType="lpstr">
      <vt:lpstr>Thème Office</vt:lpstr>
      <vt:lpstr>EDD : Plan éducatif et pédagogique  L’eau : une ressource précieuse par Laurence COMTE IA -IPR de SVT Coordonnatrice académique pour l’ EDD </vt:lpstr>
      <vt:lpstr>Pourquoi?</vt:lpstr>
      <vt:lpstr>Le contexte hydrique à Mayotte</vt:lpstr>
      <vt:lpstr>Le contexte hydrique dans le monde</vt:lpstr>
      <vt:lpstr>Le contexte hydrique dans le monde</vt:lpstr>
      <vt:lpstr>Contexte éducatif : Nouvelle phase de généralisation de l’EDD – agenda 2030</vt:lpstr>
      <vt:lpstr>Diapositive 7</vt:lpstr>
      <vt:lpstr>Nouvelle phase de généralisation de l'éducation au développement durable - EDD 2030</vt:lpstr>
      <vt:lpstr>Plan éducatif et pédagogique : l’eau</vt:lpstr>
      <vt:lpstr>Axes envisagés second degré</vt:lpstr>
      <vt:lpstr>Focus sur l’eau en Histoire géographie  par Anli BOURA, chargé de mission en histoire -géographie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Elections des éco-délégués  rentrée 2020</dc:title>
  <dc:creator>utilisateur</dc:creator>
  <cp:lastModifiedBy>Tenky BOURA</cp:lastModifiedBy>
  <cp:revision>75</cp:revision>
  <dcterms:created xsi:type="dcterms:W3CDTF">2020-09-06T09:24:19Z</dcterms:created>
  <dcterms:modified xsi:type="dcterms:W3CDTF">2020-09-23T18:19:12Z</dcterms:modified>
</cp:coreProperties>
</file>